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handoutMasterIdLst>
    <p:handoutMasterId r:id="rId12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72" r:id="rId10"/>
    <p:sldId id="273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D67CE-9F96-400C-B1C1-52B94B591F49}" type="datetimeFigureOut">
              <a:rPr lang="nn-NO" smtClean="0"/>
              <a:t>29.05.2018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4CF5A-9B14-4DD3-9D9B-2AEF42B0176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9547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47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1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690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837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4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98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2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197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55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8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64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3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30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40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2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30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5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1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adlet.com/annirenamundsen/nd639j09rff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n-NO" sz="3200" dirty="0"/>
              <a:t>Vegen vidare…</a:t>
            </a:r>
            <a:br>
              <a:rPr lang="nn-NO" sz="3200" dirty="0"/>
            </a:br>
            <a:r>
              <a:rPr lang="nn-NO" sz="3200" dirty="0"/>
              <a:t> Kva skaper eit godt og utviklande </a:t>
            </a:r>
            <a:r>
              <a:rPr lang="nn-NO" sz="3200" b="1" dirty="0"/>
              <a:t>læringsmiljø?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229853" y="3798811"/>
            <a:ext cx="7740315" cy="1647484"/>
          </a:xfrm>
        </p:spPr>
        <p:txBody>
          <a:bodyPr>
            <a:normAutofit fontScale="92500"/>
          </a:bodyPr>
          <a:lstStyle/>
          <a:p>
            <a:r>
              <a:rPr lang="nn-NO" sz="4500" dirty="0"/>
              <a:t>Kultur og struktur for </a:t>
            </a:r>
            <a:r>
              <a:rPr lang="nn-NO" sz="4500" b="1" dirty="0" err="1"/>
              <a:t>medskaping</a:t>
            </a:r>
            <a:r>
              <a:rPr lang="nn-NO" sz="4500" dirty="0"/>
              <a:t> og </a:t>
            </a:r>
            <a:r>
              <a:rPr lang="nn-NO" sz="4500" b="1" dirty="0" err="1"/>
              <a:t>medbestemming</a:t>
            </a:r>
            <a:r>
              <a:rPr lang="nn-NO" sz="4500" dirty="0"/>
              <a:t> i Jærskulen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2758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Framtidas kunnskap er vårt ansvar.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n-NO" sz="3600" dirty="0">
                <a:hlinkClick r:id="rId2"/>
              </a:rPr>
              <a:t>https://padlet.com/annirenamundsen/nd639j09rffy</a:t>
            </a:r>
            <a:endParaRPr lang="nn-NO" sz="3600" dirty="0"/>
          </a:p>
          <a:p>
            <a:pPr marL="0" indent="0" algn="ctr">
              <a:buNone/>
            </a:pPr>
            <a:endParaRPr lang="nn-NO" sz="36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80" y="3566735"/>
            <a:ext cx="4391638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7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/>
              <a:t>Ein lærarkvardag kan by på mange utfordringar.</a:t>
            </a:r>
            <a:br>
              <a:rPr lang="nn-NO" sz="2800" dirty="0"/>
            </a:br>
            <a:endParaRPr lang="nn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23874" y="2366211"/>
            <a:ext cx="6980738" cy="35450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n-NO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nn-NO" sz="3200" dirty="0"/>
              <a:t>Fordi me arbeider med barn og ungdom i læring og relasjonar er overskot, trivsel, openheit og meistring spesielt viktig. </a:t>
            </a:r>
          </a:p>
          <a:p>
            <a:pPr marL="0" indent="0">
              <a:buNone/>
            </a:pPr>
            <a:endParaRPr lang="nn-NO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nn-NO" sz="3200" dirty="0"/>
              <a:t>Om ikkje dei tilsette er trygge på dette, vil det utgjera den største risikofaktoren for arbeidsmiljøet, og dermed og for elevane si læring og utvikling.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57" y="3150741"/>
            <a:ext cx="3781357" cy="23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7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85912" y="696298"/>
            <a:ext cx="8915400" cy="1974711"/>
          </a:xfrm>
        </p:spPr>
        <p:txBody>
          <a:bodyPr>
            <a:normAutofit/>
          </a:bodyPr>
          <a:lstStyle/>
          <a:p>
            <a:r>
              <a:rPr lang="nn-NO" sz="2800" b="1" dirty="0"/>
              <a:t>HOLDNINGSARBEID</a:t>
            </a:r>
            <a:br>
              <a:rPr lang="nn-NO" sz="2800" b="1" dirty="0"/>
            </a:br>
            <a:r>
              <a:rPr lang="nn-NO" sz="2800" dirty="0"/>
              <a:t>Alle tar ansvar – Overordna del 3.5</a:t>
            </a:r>
            <a:br>
              <a:rPr lang="nn-NO" sz="2800" dirty="0"/>
            </a:br>
            <a:r>
              <a:rPr lang="nn-NO" sz="2800" dirty="0"/>
              <a:t>PROFESJONSFELLESSKAP og SKULEUTVIKLING</a:t>
            </a:r>
            <a:br>
              <a:rPr lang="nn-NO" sz="2800" dirty="0"/>
            </a:br>
            <a:endParaRPr lang="nn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03158" y="2975810"/>
            <a:ext cx="5422231" cy="293541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sz="8000" i="1" dirty="0"/>
              <a:t>«Skolen som samfunnsinstitusjon er forpliktet til å bygge på og praktisere verdiene og prinsippene for grunnopplæringen. </a:t>
            </a:r>
          </a:p>
          <a:p>
            <a:pPr marL="0" indent="0">
              <a:buNone/>
            </a:pPr>
            <a:endParaRPr lang="nb-NO" sz="8000" i="1" dirty="0"/>
          </a:p>
          <a:p>
            <a:pPr marL="0" indent="0">
              <a:buNone/>
            </a:pPr>
            <a:r>
              <a:rPr lang="nb-NO" sz="8000" i="1" dirty="0"/>
              <a:t>Skoleeiere, skoleledere og lærere har ut fra sine ulike roller et felles ansvar for å legge til rette for god utvikling i skolen. </a:t>
            </a:r>
          </a:p>
          <a:p>
            <a:pPr marL="0" indent="0">
              <a:buNone/>
            </a:pPr>
            <a:endParaRPr lang="nb-NO" sz="8000" i="1" dirty="0"/>
          </a:p>
          <a:p>
            <a:pPr marL="0" indent="0">
              <a:buNone/>
            </a:pPr>
            <a:r>
              <a:rPr lang="nb-NO" sz="8000" i="1" dirty="0"/>
              <a:t>De må sammen sørge for at skolens praksis er i samsvar med hele læreplanverket.»</a:t>
            </a:r>
          </a:p>
          <a:p>
            <a:pPr marL="0" indent="0" algn="ctr">
              <a:buNone/>
            </a:pPr>
            <a:endParaRPr lang="nn-NO" sz="3800" i="1" dirty="0"/>
          </a:p>
          <a:p>
            <a:pPr marL="0" indent="0">
              <a:buNone/>
            </a:pPr>
            <a:endParaRPr lang="nn-NO" sz="2800" dirty="0"/>
          </a:p>
          <a:p>
            <a:pPr marL="0" indent="0">
              <a:buNone/>
            </a:pPr>
            <a:endParaRPr lang="nn-NO" sz="2800" dirty="0"/>
          </a:p>
          <a:p>
            <a:pPr marL="0" indent="0">
              <a:buNone/>
            </a:pPr>
            <a:endParaRPr lang="nn-NO" sz="2800" dirty="0"/>
          </a:p>
          <a:p>
            <a:pPr marL="0" indent="0">
              <a:buNone/>
            </a:pPr>
            <a:endParaRPr lang="nn-NO" sz="2800" dirty="0"/>
          </a:p>
          <a:p>
            <a:pPr marL="0" indent="0">
              <a:buNone/>
            </a:pPr>
            <a:r>
              <a:rPr lang="nn-NO" sz="2800" dirty="0"/>
              <a:t>													</a:t>
            </a:r>
            <a:endParaRPr lang="nn-NO" sz="900" dirty="0"/>
          </a:p>
          <a:p>
            <a:pPr marL="0" indent="0">
              <a:buNone/>
            </a:pPr>
            <a:endParaRPr lang="nn-NO" sz="28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527" y="3097508"/>
            <a:ext cx="3386638" cy="253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7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MEDSKAPING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37932" y="1906718"/>
            <a:ext cx="9321249" cy="42130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n-NO" sz="3200" dirty="0"/>
          </a:p>
          <a:p>
            <a:pPr marL="0" indent="0">
              <a:buNone/>
            </a:pPr>
            <a:endParaRPr lang="nn-NO" sz="3200" dirty="0"/>
          </a:p>
          <a:p>
            <a:pPr marL="0" indent="0">
              <a:buNone/>
            </a:pPr>
            <a:r>
              <a:rPr lang="nn-NO" sz="3200" dirty="0" err="1"/>
              <a:t>Medskaping</a:t>
            </a:r>
            <a:r>
              <a:rPr lang="nn-NO" sz="3200" dirty="0"/>
              <a:t> inneber at alle som deltek i eit møte, er godt førebudd, og er klar til å bringa inn nye tankar, idear og løysingsforslag til sakane på agendaen. 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Dette avviker frå tradisjonelle </a:t>
            </a:r>
            <a:r>
              <a:rPr lang="nn-NO" dirty="0" err="1"/>
              <a:t>medbestemmelsesmøte</a:t>
            </a:r>
            <a:r>
              <a:rPr lang="nn-NO" dirty="0"/>
              <a:t> (kanskje og personalmøte) der ein leiar legg fram forslag og resten av møtedeltakarane forstår si rolle som reaksjonær – være einig eller ueinig, sei ja eller nei…..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													</a:t>
            </a:r>
            <a:r>
              <a:rPr lang="nn-NO" dirty="0" err="1"/>
              <a:t>Jfr</a:t>
            </a:r>
            <a:r>
              <a:rPr lang="nn-NO" dirty="0"/>
              <a:t>. Irgens, Roald</a:t>
            </a:r>
          </a:p>
          <a:p>
            <a:pPr marL="0" indent="0" algn="ctr">
              <a:buNone/>
            </a:pPr>
            <a:endParaRPr lang="nn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93" y="751724"/>
            <a:ext cx="2339076" cy="15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6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LÆRINGSFELLESSKAP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sz="2400" dirty="0"/>
              <a:t>Når tempoet blir høgt, </a:t>
            </a:r>
          </a:p>
          <a:p>
            <a:pPr marL="0" indent="0">
              <a:buNone/>
            </a:pPr>
            <a:r>
              <a:rPr lang="nn-NO" sz="2400" dirty="0"/>
              <a:t>eller fråværet stort….</a:t>
            </a:r>
          </a:p>
          <a:p>
            <a:pPr marL="0" indent="0">
              <a:buNone/>
            </a:pPr>
            <a:r>
              <a:rPr lang="nn-NO" sz="2400" dirty="0"/>
              <a:t>Kva skjer på DIN arbeidsplass da?</a:t>
            </a:r>
          </a:p>
          <a:p>
            <a:pPr marL="0" indent="0">
              <a:buNone/>
            </a:pPr>
            <a:endParaRPr lang="nn-NO" sz="2400" dirty="0"/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37" y="2572974"/>
            <a:ext cx="2928215" cy="339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8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/>
              <a:t>Skule er ikkje</a:t>
            </a:r>
            <a:br>
              <a:rPr lang="nn-NO" dirty="0"/>
            </a:br>
            <a:r>
              <a:rPr lang="nn-NO" dirty="0"/>
              <a:t>RUTINEARBEID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n-NO" sz="8000" dirty="0"/>
              <a:t>Ingen dagar er like, og alle elevar har sine ryggsekker.</a:t>
            </a:r>
          </a:p>
          <a:p>
            <a:pPr marL="0" indent="0">
              <a:buNone/>
            </a:pPr>
            <a:r>
              <a:rPr lang="nn-NO" sz="8000" dirty="0"/>
              <a:t>Men det er VÅRE elever – på tvers av avdelingar og klassetrinn.</a:t>
            </a:r>
          </a:p>
          <a:p>
            <a:pPr marL="0" indent="0">
              <a:buNone/>
            </a:pPr>
            <a:endParaRPr lang="nn-NO" sz="8000" dirty="0"/>
          </a:p>
          <a:p>
            <a:pPr marL="0" indent="0">
              <a:buNone/>
            </a:pPr>
            <a:r>
              <a:rPr lang="nn-NO" sz="8000" dirty="0"/>
              <a:t>Me er alle </a:t>
            </a:r>
            <a:r>
              <a:rPr lang="nn-NO" sz="8000" b="1" dirty="0"/>
              <a:t>leiarar</a:t>
            </a:r>
            <a:r>
              <a:rPr lang="nn-NO" sz="8000" dirty="0"/>
              <a:t>, og har trening i å handtera ulike behov.</a:t>
            </a:r>
          </a:p>
          <a:p>
            <a:pPr marL="0" indent="0">
              <a:buNone/>
            </a:pPr>
            <a:r>
              <a:rPr lang="nn-NO" sz="8000" dirty="0"/>
              <a:t>Å vera </a:t>
            </a:r>
            <a:r>
              <a:rPr lang="nn-NO" sz="8000" b="1" dirty="0"/>
              <a:t>frontfigur</a:t>
            </a:r>
            <a:r>
              <a:rPr lang="nn-NO" sz="8000" dirty="0"/>
              <a:t> i mange timer om dagen kan vera krevjande, </a:t>
            </a:r>
          </a:p>
          <a:p>
            <a:pPr marL="0" indent="0">
              <a:buNone/>
            </a:pPr>
            <a:r>
              <a:rPr lang="nn-NO" sz="8000" dirty="0"/>
              <a:t>og kjappe val må gjerast heile tida.</a:t>
            </a:r>
          </a:p>
          <a:p>
            <a:pPr marL="0" indent="0">
              <a:buNone/>
            </a:pPr>
            <a:endParaRPr lang="nn-NO" sz="8000" dirty="0"/>
          </a:p>
          <a:p>
            <a:pPr marL="0" indent="0">
              <a:buNone/>
            </a:pPr>
            <a:r>
              <a:rPr lang="nn-NO" sz="8000" dirty="0"/>
              <a:t>Det er lett å bli </a:t>
            </a:r>
            <a:r>
              <a:rPr lang="nn-NO" sz="8000" b="1" dirty="0"/>
              <a:t>sårbar</a:t>
            </a:r>
            <a:r>
              <a:rPr lang="nn-NO" sz="8000" dirty="0"/>
              <a:t> i slike situasjonar!</a:t>
            </a:r>
          </a:p>
          <a:p>
            <a:pPr marL="0" indent="0">
              <a:buNone/>
            </a:pPr>
            <a:endParaRPr lang="nn-NO" sz="4800" dirty="0"/>
          </a:p>
          <a:p>
            <a:pPr marL="0" indent="0" algn="ctr">
              <a:buNone/>
            </a:pPr>
            <a:endParaRPr lang="nn-NO" sz="8000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sz="1000" dirty="0"/>
              <a:t>Idebanken.no</a:t>
            </a:r>
          </a:p>
          <a:p>
            <a:pPr marL="0" indent="0">
              <a:buNone/>
            </a:pPr>
            <a:endParaRPr lang="nn-NO" sz="1000" dirty="0"/>
          </a:p>
          <a:p>
            <a:pPr marL="0" indent="0">
              <a:buNone/>
            </a:pPr>
            <a:endParaRPr lang="nn-NO" sz="19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41" y="3468667"/>
            <a:ext cx="3423945" cy="228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6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/>
              <a:t>INVOLVERANDE SKULEUTVIKLING</a:t>
            </a:r>
            <a:br>
              <a:rPr lang="nn-NO" dirty="0"/>
            </a:br>
            <a:r>
              <a:rPr lang="nn-NO" dirty="0"/>
              <a:t>Å sjå framover - saman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n-NO" dirty="0"/>
              <a:t>Stilla spørsmål framfor å presentera forslag</a:t>
            </a:r>
          </a:p>
          <a:p>
            <a:r>
              <a:rPr lang="nn-NO" dirty="0"/>
              <a:t>Jakta på samanhengar meir enn årsakar</a:t>
            </a:r>
          </a:p>
          <a:p>
            <a:r>
              <a:rPr lang="nn-NO" dirty="0"/>
              <a:t>Vurdera positive resultat framfor negative</a:t>
            </a:r>
          </a:p>
          <a:p>
            <a:r>
              <a:rPr lang="nn-NO" dirty="0"/>
              <a:t>Prioritering framfor avstemming</a:t>
            </a:r>
          </a:p>
          <a:p>
            <a:r>
              <a:rPr lang="nn-NO" dirty="0"/>
              <a:t>Ansvarsfordeling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sz="1000" dirty="0" err="1"/>
              <a:t>Udir</a:t>
            </a:r>
            <a:r>
              <a:rPr lang="nn-NO" sz="1000" dirty="0"/>
              <a:t> – en </a:t>
            </a:r>
            <a:r>
              <a:rPr lang="nn-NO" sz="1000" dirty="0" err="1"/>
              <a:t>lærende</a:t>
            </a:r>
            <a:r>
              <a:rPr lang="nn-NO" sz="1000" dirty="0"/>
              <a:t> skole</a:t>
            </a:r>
          </a:p>
          <a:p>
            <a:endParaRPr lang="nn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53" y="4144540"/>
            <a:ext cx="6418178" cy="209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31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SKAPA GODE SIRKLAR!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48671" y="2510589"/>
            <a:ext cx="8694657" cy="39240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n-NO" sz="2600" dirty="0"/>
              <a:t>Lærarane må meistra oppgåvene dei får, </a:t>
            </a:r>
          </a:p>
          <a:p>
            <a:pPr marL="0" indent="0" algn="ctr">
              <a:buNone/>
            </a:pPr>
            <a:r>
              <a:rPr lang="nn-NO" sz="2600" dirty="0"/>
              <a:t>elevar </a:t>
            </a:r>
            <a:r>
              <a:rPr lang="nn-NO" sz="2600" b="1" dirty="0"/>
              <a:t>merker</a:t>
            </a:r>
            <a:r>
              <a:rPr lang="nn-NO" sz="2600" dirty="0"/>
              <a:t> godt om me trivs eller ikkje.</a:t>
            </a:r>
          </a:p>
          <a:p>
            <a:pPr marL="0" indent="0" algn="ctr">
              <a:buNone/>
            </a:pPr>
            <a:endParaRPr lang="nn-NO" sz="2600" dirty="0"/>
          </a:p>
          <a:p>
            <a:pPr marL="0" indent="0" algn="ctr">
              <a:buNone/>
            </a:pPr>
            <a:r>
              <a:rPr lang="nn-NO" sz="2600" dirty="0"/>
              <a:t>Blide, positive og trygge vaksne smitter over på barna og elevene.</a:t>
            </a:r>
          </a:p>
          <a:p>
            <a:pPr marL="0" indent="0" algn="ctr">
              <a:buNone/>
            </a:pPr>
            <a:endParaRPr lang="nn-NO" sz="2600" dirty="0"/>
          </a:p>
          <a:p>
            <a:pPr marL="0" indent="0" algn="ctr">
              <a:buNone/>
            </a:pPr>
            <a:r>
              <a:rPr lang="nn-NO" sz="2600" dirty="0"/>
              <a:t>Uavhengig av roller har me eit felles mål: å skapa den gode skulen.</a:t>
            </a:r>
          </a:p>
          <a:p>
            <a:pPr marL="0" indent="0" algn="ctr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5308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63053" y="737938"/>
            <a:ext cx="9733545" cy="1548062"/>
          </a:xfrm>
        </p:spPr>
        <p:txBody>
          <a:bodyPr>
            <a:normAutofit fontScale="90000"/>
          </a:bodyPr>
          <a:lstStyle/>
          <a:p>
            <a:r>
              <a:rPr lang="nn-NO" dirty="0"/>
              <a:t>AMBISJON:</a:t>
            </a:r>
            <a:br>
              <a:rPr lang="nn-NO" dirty="0"/>
            </a:br>
            <a:r>
              <a:rPr lang="nn-NO" dirty="0"/>
              <a:t>Tillitsvalde og leiarar saman om god skuleutvikling i Jærskulen.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95402" y="2390274"/>
            <a:ext cx="8785475" cy="3737516"/>
          </a:xfrm>
        </p:spPr>
        <p:txBody>
          <a:bodyPr/>
          <a:lstStyle/>
          <a:p>
            <a:pPr marL="0" indent="0">
              <a:buNone/>
            </a:pPr>
            <a:r>
              <a:rPr lang="nn-NO" sz="1400" dirty="0"/>
              <a:t>Hausten 2018: felles </a:t>
            </a:r>
            <a:r>
              <a:rPr lang="nn-NO" sz="1400" dirty="0" err="1"/>
              <a:t>oppstartsmøte</a:t>
            </a:r>
            <a:r>
              <a:rPr lang="nn-NO" sz="1400" dirty="0"/>
              <a:t>/skulering for </a:t>
            </a:r>
            <a:r>
              <a:rPr lang="nn-NO" sz="1400" dirty="0" err="1"/>
              <a:t>ATVar</a:t>
            </a:r>
            <a:r>
              <a:rPr lang="nn-NO" sz="1400" dirty="0"/>
              <a:t> og rektorar.</a:t>
            </a:r>
          </a:p>
          <a:p>
            <a:pPr marL="0" indent="0">
              <a:buNone/>
            </a:pPr>
            <a:r>
              <a:rPr lang="nn-NO" sz="1400" dirty="0"/>
              <a:t>Kommunalsjef Hå: 	Waldemar Pettersen</a:t>
            </a:r>
          </a:p>
          <a:p>
            <a:pPr marL="0" indent="0">
              <a:buNone/>
            </a:pPr>
            <a:r>
              <a:rPr lang="nn-NO" sz="1400" dirty="0"/>
              <a:t>HTV Gjesdal:		Mads Soma Gilje</a:t>
            </a:r>
          </a:p>
          <a:p>
            <a:pPr marL="0" indent="0">
              <a:buNone/>
            </a:pPr>
            <a:r>
              <a:rPr lang="nn-NO" sz="1400" dirty="0"/>
              <a:t>Utviklingsleiar: 		Nina Nygård Magnussen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7" y="3740376"/>
            <a:ext cx="7655849" cy="249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66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s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445</TotalTime>
  <Words>398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Organisk</vt:lpstr>
      <vt:lpstr>Vegen vidare…  Kva skaper eit godt og utviklande læringsmiljø?</vt:lpstr>
      <vt:lpstr>Ein lærarkvardag kan by på mange utfordringar. </vt:lpstr>
      <vt:lpstr>HOLDNINGSARBEID Alle tar ansvar – Overordna del 3.5 PROFESJONSFELLESSKAP og SKULEUTVIKLING </vt:lpstr>
      <vt:lpstr>MEDSKAPING</vt:lpstr>
      <vt:lpstr>LÆRINGSFELLESSKAP</vt:lpstr>
      <vt:lpstr>Skule er ikkje RUTINEARBEID</vt:lpstr>
      <vt:lpstr>INVOLVERANDE SKULEUTVIKLING Å sjå framover - saman</vt:lpstr>
      <vt:lpstr>SKAPA GODE SIRKLAR!</vt:lpstr>
      <vt:lpstr>AMBISJON: Tillitsvalde og leiarar saman om god skuleutvikling i Jærskulen.</vt:lpstr>
      <vt:lpstr>Framtidas kunnskap er vårt ansvar.</vt:lpstr>
    </vt:vector>
  </TitlesOfParts>
  <Company>Klepp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Prosesser og samhandling internt som skaper et godt og utviklende arbeidsmiljø</dc:title>
  <dc:creator>Ann Iren Amundsen</dc:creator>
  <cp:lastModifiedBy>Nina Nygård Magnussen</cp:lastModifiedBy>
  <cp:revision>37</cp:revision>
  <cp:lastPrinted>2017-01-30T09:24:05Z</cp:lastPrinted>
  <dcterms:created xsi:type="dcterms:W3CDTF">2017-01-25T09:12:58Z</dcterms:created>
  <dcterms:modified xsi:type="dcterms:W3CDTF">2018-05-29T08:54:39Z</dcterms:modified>
</cp:coreProperties>
</file>