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400" r:id="rId2"/>
    <p:sldId id="394" r:id="rId3"/>
    <p:sldId id="398" r:id="rId4"/>
    <p:sldId id="275" r:id="rId5"/>
    <p:sldId id="260" r:id="rId6"/>
    <p:sldId id="401" r:id="rId7"/>
  </p:sldIdLst>
  <p:sldSz cx="17340263" cy="97536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 Light" panose="020B0604020202020204" charset="0"/>
      <p:regular r:id="rId13"/>
      <p:bold r:id="rId14"/>
      <p:italic r:id="rId15"/>
      <p:boldItalic r:id="rId16"/>
    </p:embeddedFont>
    <p:embeddedFont>
      <p:font typeface="Times" panose="020206030504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6600"/>
    <a:srgbClr val="C3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C4FD61-6584-4C94-94E4-F88C7B91DB98}">
  <a:tblStyle styleId="{10C4FD61-6584-4C94-94E4-F88C7B91DB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C47D3A-B0A9-4C90-A42A-C4F400BD2FFC}" styleName="Table_1">
    <a:wholeTbl>
      <a:tcTxStyle b="off" i="off">
        <a:font>
          <a:latin typeface="Avenir Roman"/>
          <a:ea typeface="Avenir Roman"/>
          <a:cs typeface="Avenir Roman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86466" autoAdjust="0"/>
  </p:normalViewPr>
  <p:slideViewPr>
    <p:cSldViewPr snapToGrid="0">
      <p:cViewPr varScale="1">
        <p:scale>
          <a:sx n="52" d="100"/>
          <a:sy n="52" d="100"/>
        </p:scale>
        <p:origin x="7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2286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4572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68580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9144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11430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137160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16002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18288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274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18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099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ærskulen standar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67860" y="130175"/>
            <a:ext cx="15604543" cy="21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libri"/>
              <a:buNone/>
              <a:defRPr sz="63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67861" y="2374900"/>
            <a:ext cx="7599065" cy="695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85775" marR="0" lvl="0" indent="-19367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583" marR="0" lvl="1" indent="-17478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36164" marR="0" lvl="2" indent="-14866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80468" marR="0" lvl="3" indent="-24526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5472" marR="0" lvl="4" indent="-54257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»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161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2273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2730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31877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84332F-A1A3-4C4C-988D-5DE96B5282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7206" y="2374900"/>
            <a:ext cx="7565198" cy="64770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1690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ærskulen standar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67860" y="130175"/>
            <a:ext cx="15604543" cy="21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libri"/>
              <a:buNone/>
              <a:defRPr sz="63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80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873339" y="2476500"/>
            <a:ext cx="7599065" cy="646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85775" marR="0" lvl="0" indent="-19367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583" marR="0" lvl="1" indent="-17478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36164" marR="0" lvl="2" indent="-14866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80468" marR="0" lvl="3" indent="-24526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–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5472" marR="0" lvl="4" indent="-54257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»"/>
              <a:defRPr sz="4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161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2273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2730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31877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Font typeface="Helvetica Neue Light"/>
              <a:buNone/>
              <a:defRPr sz="3800" b="0" i="0" u="none" strike="noStrike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84332F-A1A3-4C4C-988D-5DE96B5282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793" y="2374900"/>
            <a:ext cx="7565198" cy="64770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3646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91094" y="843899"/>
            <a:ext cx="16158076" cy="108600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91094" y="2185434"/>
            <a:ext cx="16158076" cy="647850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866988" lvl="0" indent="-6502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733977" lvl="1" indent="-602075">
              <a:spcBef>
                <a:spcPts val="3034"/>
              </a:spcBef>
              <a:spcAft>
                <a:spcPts val="0"/>
              </a:spcAft>
              <a:buSzPts val="1400"/>
              <a:buChar char="○"/>
              <a:defRPr/>
            </a:lvl2pPr>
            <a:lvl3pPr marL="2600965" lvl="2" indent="-602075">
              <a:spcBef>
                <a:spcPts val="3034"/>
              </a:spcBef>
              <a:spcAft>
                <a:spcPts val="0"/>
              </a:spcAft>
              <a:buSzPts val="1400"/>
              <a:buChar char="■"/>
              <a:defRPr/>
            </a:lvl3pPr>
            <a:lvl4pPr marL="3467953" lvl="3" indent="-602075">
              <a:spcBef>
                <a:spcPts val="3034"/>
              </a:spcBef>
              <a:spcAft>
                <a:spcPts val="0"/>
              </a:spcAft>
              <a:buSzPts val="1400"/>
              <a:buChar char="●"/>
              <a:defRPr/>
            </a:lvl4pPr>
            <a:lvl5pPr marL="4334942" lvl="4" indent="-602075">
              <a:spcBef>
                <a:spcPts val="3034"/>
              </a:spcBef>
              <a:spcAft>
                <a:spcPts val="0"/>
              </a:spcAft>
              <a:buSzPts val="1400"/>
              <a:buChar char="○"/>
              <a:defRPr/>
            </a:lvl5pPr>
            <a:lvl6pPr marL="5201930" lvl="5" indent="-602075">
              <a:spcBef>
                <a:spcPts val="3034"/>
              </a:spcBef>
              <a:spcAft>
                <a:spcPts val="0"/>
              </a:spcAft>
              <a:buSzPts val="1400"/>
              <a:buChar char="■"/>
              <a:defRPr/>
            </a:lvl6pPr>
            <a:lvl7pPr marL="6068919" lvl="6" indent="-602075">
              <a:spcBef>
                <a:spcPts val="3034"/>
              </a:spcBef>
              <a:spcAft>
                <a:spcPts val="0"/>
              </a:spcAft>
              <a:buSzPts val="1400"/>
              <a:buChar char="●"/>
              <a:defRPr/>
            </a:lvl7pPr>
            <a:lvl8pPr marL="6935907" lvl="7" indent="-602075">
              <a:spcBef>
                <a:spcPts val="3034"/>
              </a:spcBef>
              <a:spcAft>
                <a:spcPts val="0"/>
              </a:spcAft>
              <a:buSzPts val="1400"/>
              <a:buChar char="○"/>
              <a:defRPr/>
            </a:lvl8pPr>
            <a:lvl9pPr marL="7802895" lvl="8" indent="-602075">
              <a:spcBef>
                <a:spcPts val="3034"/>
              </a:spcBef>
              <a:spcAft>
                <a:spcPts val="303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6066781" y="8842841"/>
            <a:ext cx="1040530" cy="74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80869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2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85345" y="9224074"/>
            <a:ext cx="4046061" cy="520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>
            <a:lvl1pPr algn="l">
              <a:defRPr/>
            </a:lvl1pPr>
          </a:lstStyle>
          <a:p>
            <a:pPr>
              <a:buClr>
                <a:schemeClr val="accent4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no-NO" sz="1200" smtClean="0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>
                <a:buClr>
                  <a:schemeClr val="accent4"/>
                </a:buClr>
                <a:buSzPct val="25000"/>
                <a:buFont typeface="Helvetica Neue Light"/>
                <a:buNone/>
              </a:pPr>
              <a:t>‹#›</a:t>
            </a:fld>
            <a:endParaRPr lang="no-NO" sz="1200" dirty="0">
              <a:solidFill>
                <a:schemeClr val="accent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" name="Shape 161" descr="InsertedImage.jpg">
            <a:extLst>
              <a:ext uri="{FF2B5EF4-FFF2-40B4-BE49-F238E27FC236}">
                <a16:creationId xmlns:a16="http://schemas.microsoft.com/office/drawing/2014/main" id="{34457DC8-C378-455F-83C1-910DB3356C3B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71898" t="3596" b="37320"/>
          <a:stretch/>
        </p:blipFill>
        <p:spPr>
          <a:xfrm rot="-2">
            <a:off x="14614145" y="8964167"/>
            <a:ext cx="2726118" cy="6897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Calibri" panose="020F0502020204030204" pitchFamily="34" charset="0"/>
          <a:cs typeface="Calibri" panose="020F05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058CD9-17B2-46A2-8B41-D962222D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Systematisk arbeid for </a:t>
            </a:r>
            <a:r>
              <a:rPr lang="nb-NO" dirty="0" err="1"/>
              <a:t>eit</a:t>
            </a:r>
            <a:r>
              <a:rPr lang="nb-NO" dirty="0"/>
              <a:t> trygt og </a:t>
            </a:r>
            <a:r>
              <a:rPr lang="nb-NO"/>
              <a:t>godt </a:t>
            </a:r>
            <a:br>
              <a:rPr lang="nb-NO"/>
            </a:br>
            <a:r>
              <a:rPr lang="nb-NO"/>
              <a:t>miljø </a:t>
            </a:r>
            <a:r>
              <a:rPr lang="nb-NO" dirty="0"/>
              <a:t>for alle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749A6E-9AD5-4C6F-B1FB-B5D1F7AB6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Jærskulen er med i prosjektet  </a:t>
            </a:r>
            <a:r>
              <a:rPr lang="nb-NO" i="1" dirty="0" err="1"/>
              <a:t>Inkluderande</a:t>
            </a:r>
            <a:r>
              <a:rPr lang="nb-NO" i="1" dirty="0"/>
              <a:t> barnehage og </a:t>
            </a:r>
            <a:r>
              <a:rPr lang="nb-NO" i="1" dirty="0" err="1"/>
              <a:t>skulemiljø</a:t>
            </a:r>
            <a:r>
              <a:rPr lang="nb-NO" dirty="0"/>
              <a:t>, pulje 2 i regi av </a:t>
            </a:r>
            <a:r>
              <a:rPr lang="nb-NO" dirty="0" err="1"/>
              <a:t>Udir</a:t>
            </a:r>
            <a:r>
              <a:rPr lang="nb-NO" dirty="0"/>
              <a:t>.</a:t>
            </a:r>
          </a:p>
          <a:p>
            <a:r>
              <a:rPr lang="nb-NO" dirty="0"/>
              <a:t>Januar 2018 – desember 2019</a:t>
            </a:r>
          </a:p>
          <a:p>
            <a:r>
              <a:rPr lang="nb-NO" dirty="0"/>
              <a:t>To </a:t>
            </a:r>
            <a:r>
              <a:rPr lang="nb-NO" dirty="0" err="1"/>
              <a:t>skular</a:t>
            </a:r>
            <a:r>
              <a:rPr lang="nb-NO" dirty="0"/>
              <a:t> og to </a:t>
            </a:r>
            <a:r>
              <a:rPr lang="nb-NO" dirty="0" err="1"/>
              <a:t>barnehagar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kvar av </a:t>
            </a:r>
            <a:r>
              <a:rPr lang="nb-NO" dirty="0" err="1"/>
              <a:t>dei</a:t>
            </a:r>
            <a:r>
              <a:rPr lang="nb-NO" dirty="0"/>
              <a:t> 4 </a:t>
            </a:r>
            <a:r>
              <a:rPr lang="nb-NO" dirty="0" err="1"/>
              <a:t>kommunane</a:t>
            </a:r>
            <a:r>
              <a:rPr lang="nb-NO" dirty="0"/>
              <a:t> </a:t>
            </a:r>
          </a:p>
          <a:p>
            <a:r>
              <a:rPr lang="nb-NO" dirty="0"/>
              <a:t> Inger Bergkastet: Systematisk arbeid for </a:t>
            </a:r>
            <a:r>
              <a:rPr lang="nb-NO" dirty="0" err="1"/>
              <a:t>eit</a:t>
            </a:r>
            <a:r>
              <a:rPr lang="nb-NO" dirty="0"/>
              <a:t> trygt og godt miljø for alle: </a:t>
            </a:r>
          </a:p>
          <a:p>
            <a:pPr lvl="1"/>
            <a:r>
              <a:rPr lang="nb-NO" sz="2000" dirty="0" err="1"/>
              <a:t>Tysdag</a:t>
            </a:r>
            <a:r>
              <a:rPr lang="nb-NO" sz="2000" dirty="0"/>
              <a:t> 5.februar 13.30- 16.30 </a:t>
            </a:r>
            <a:r>
              <a:rPr lang="nb-NO" sz="2000" dirty="0" err="1"/>
              <a:t>Skulane</a:t>
            </a:r>
            <a:endParaRPr lang="nb-NO" sz="2000" dirty="0"/>
          </a:p>
          <a:p>
            <a:pPr lvl="1"/>
            <a:r>
              <a:rPr lang="nb-NO" sz="2000" dirty="0" err="1"/>
              <a:t>Tysdag</a:t>
            </a:r>
            <a:r>
              <a:rPr lang="nb-NO" sz="2000" dirty="0"/>
              <a:t> 5.februar 18.00 – 20.30 </a:t>
            </a:r>
            <a:r>
              <a:rPr lang="nb-NO" sz="2000" dirty="0" err="1"/>
              <a:t>barnehagane</a:t>
            </a:r>
            <a:r>
              <a:rPr lang="nb-NO" sz="2000" dirty="0"/>
              <a:t> + SFO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EF9B3038-8ED2-485B-9C03-CADA800CF3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062" r="11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51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B42EC-5283-4607-958D-0FA42134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6600" dirty="0"/>
              <a:t>Mål med fagfo</a:t>
            </a:r>
            <a:r>
              <a:rPr lang="nb-NO" sz="6600" dirty="0" err="1"/>
              <a:t>rnyinga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630BE0-89F9-47C4-AD5C-4EB1AC9D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0">
              <a:buNone/>
            </a:pPr>
            <a:r>
              <a:rPr lang="nb-NO" dirty="0"/>
              <a:t>Færre mål i kvart fag</a:t>
            </a:r>
          </a:p>
          <a:p>
            <a:pPr marL="292100" indent="0">
              <a:buNone/>
            </a:pPr>
            <a:endParaRPr lang="nb-NO" dirty="0"/>
          </a:p>
          <a:p>
            <a:pPr marL="292100" indent="0">
              <a:buNone/>
            </a:pPr>
            <a:r>
              <a:rPr lang="nb-NO" dirty="0"/>
              <a:t>Styrka verdiorientering</a:t>
            </a:r>
          </a:p>
          <a:p>
            <a:pPr marL="292100" indent="0">
              <a:buNone/>
            </a:pPr>
            <a:endParaRPr lang="nb-NO" dirty="0"/>
          </a:p>
          <a:p>
            <a:pPr marL="292100" indent="0">
              <a:buNone/>
            </a:pPr>
            <a:r>
              <a:rPr lang="nb-NO" dirty="0"/>
              <a:t>Styrka </a:t>
            </a:r>
            <a:r>
              <a:rPr lang="nb-NO" dirty="0" err="1"/>
              <a:t>tverrfaglegheit</a:t>
            </a:r>
            <a:endParaRPr lang="nb-NO" dirty="0"/>
          </a:p>
          <a:p>
            <a:pPr marL="292100" indent="0">
              <a:buNone/>
            </a:pPr>
            <a:endParaRPr lang="nb-NO" dirty="0"/>
          </a:p>
          <a:p>
            <a:pPr marL="292100" indent="0">
              <a:buNone/>
            </a:pPr>
            <a:r>
              <a:rPr lang="nb-NO" dirty="0"/>
              <a:t>Tilrettelegging for </a:t>
            </a:r>
            <a:r>
              <a:rPr lang="nb-NO" dirty="0" err="1"/>
              <a:t>djupnelæring</a:t>
            </a:r>
            <a:r>
              <a:rPr lang="nb-NO" dirty="0"/>
              <a:t> </a:t>
            </a:r>
          </a:p>
          <a:p>
            <a:pPr marL="292100" indent="0" algn="r">
              <a:buNone/>
            </a:pPr>
            <a:r>
              <a:rPr lang="nb-NO" sz="1200" i="1" dirty="0"/>
              <a:t>Foto: utdanning.no</a:t>
            </a:r>
          </a:p>
          <a:p>
            <a:pPr marL="29210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190CA57-2338-4CED-B216-4BDB3370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096" y="2390775"/>
            <a:ext cx="4295775" cy="497205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E5A8785-FBD2-482E-AB30-E35F15E2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943" y="4071426"/>
            <a:ext cx="3094166" cy="447107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A5E97E-1DA3-42D8-8B48-4CBF3FE3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95" y="2390775"/>
            <a:ext cx="8208610" cy="64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BA574D-FF24-4DF3-BE98-A815A6ED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B0A5F3-92AD-4620-9B2D-570029C73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940B8D6-6946-498F-A85B-C3B2F70B65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162" y="274318"/>
          <a:ext cx="16759238" cy="871918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731232">
                  <a:extLst>
                    <a:ext uri="{9D8B030D-6E8A-4147-A177-3AD203B41FA5}">
                      <a16:colId xmlns:a16="http://schemas.microsoft.com/office/drawing/2014/main" val="3773679234"/>
                    </a:ext>
                  </a:extLst>
                </a:gridCol>
                <a:gridCol w="4363674">
                  <a:extLst>
                    <a:ext uri="{9D8B030D-6E8A-4147-A177-3AD203B41FA5}">
                      <a16:colId xmlns:a16="http://schemas.microsoft.com/office/drawing/2014/main" val="4020338796"/>
                    </a:ext>
                  </a:extLst>
                </a:gridCol>
                <a:gridCol w="5654182">
                  <a:extLst>
                    <a:ext uri="{9D8B030D-6E8A-4147-A177-3AD203B41FA5}">
                      <a16:colId xmlns:a16="http://schemas.microsoft.com/office/drawing/2014/main" val="189819876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2593447808"/>
                    </a:ext>
                  </a:extLst>
                </a:gridCol>
              </a:tblGrid>
              <a:tr h="170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200" dirty="0">
                          <a:effectLst/>
                        </a:rPr>
                        <a:t>Det heile mennesket</a:t>
                      </a:r>
                      <a:endParaRPr lang="nb-NO" sz="2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1.VERDIGRUNNLAG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n-NO" sz="2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Utdjuping av innhaldet i formålet</a:t>
                      </a:r>
                      <a:endParaRPr lang="nb-NO" sz="2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2. PRINSIPP FOR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LÆRING, UTVIKLING OG DANNING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Definerer områda som skal vera del av undervisninga for å utvikla heile menneske</a:t>
                      </a:r>
                      <a:endParaRPr lang="nb-NO" sz="2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3. PRINSIPP FOR SKULEN SIN PRAKSIS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n-NO" sz="2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Definerer område og korleis ein må jobba i skulen med desse for å ivareta formålet.</a:t>
                      </a:r>
                      <a:endParaRPr lang="nb-NO" sz="2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251820"/>
                  </a:ext>
                </a:extLst>
              </a:tr>
              <a:tr h="648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2800" b="0" dirty="0">
                          <a:effectLst/>
                        </a:rPr>
                        <a:t>Omtalar på overordna nivå kva skulen skal byggja på og bidra med i forhold til elevane si danning og utdanning.</a:t>
                      </a:r>
                      <a:endParaRPr lang="nb-NO" sz="2800" b="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Menneskeverdet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Identitet og kulturelt mangfald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Kritisk tenking og etisk mangfald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Skaparglede, engasjement og utforskartrong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Respekt for naturen og miljømedvit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Demokrati og medverknad</a:t>
                      </a:r>
                      <a:endParaRPr lang="nb-NO" sz="3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n-NO" sz="3600" dirty="0">
                          <a:effectLst/>
                        </a:rPr>
                        <a:t>Danning og utdanning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Sosial læring og utvikling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Kompetanse i fag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Grunnleggjande ferdigheiter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Å læra å læra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n-NO" sz="36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n-NO" sz="3600" b="0" u="sng" dirty="0">
                          <a:effectLst/>
                        </a:rPr>
                        <a:t>Tverrfaglege tema: </a:t>
                      </a:r>
                      <a:endParaRPr lang="nb-NO" sz="3600" b="0" u="sng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n-NO" sz="3600" dirty="0">
                          <a:effectLst/>
                        </a:rPr>
                        <a:t>Folkehelse og livsmeistring </a:t>
                      </a:r>
                      <a:endParaRPr lang="nb-NO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n-NO" sz="3600" dirty="0">
                          <a:effectLst/>
                        </a:rPr>
                        <a:t>Demokrati og medborgarskap</a:t>
                      </a:r>
                      <a:endParaRPr lang="nb-NO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n-NO" sz="3600" dirty="0">
                          <a:effectLst/>
                        </a:rPr>
                        <a:t>Berekraftig utvikling</a:t>
                      </a:r>
                      <a:endParaRPr lang="nb-NO" sz="3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Eit inkluderande læringsmiljø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Undervisning og tilpassa opplæring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Samarbeid heim og skule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Opplæring i lærebedrift og arbeidsliv</a:t>
                      </a:r>
                      <a:endParaRPr lang="nb-NO" sz="360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3600" dirty="0">
                          <a:effectLst/>
                        </a:rPr>
                        <a:t>Profesjonsfellesskap og skuleutvikling </a:t>
                      </a:r>
                      <a:endParaRPr lang="nb-NO" sz="3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08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0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8301BD-C67B-4955-A31D-2591830A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F9DF3B-FD36-471C-8ABE-7D4246231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C927D2F-1BEF-4181-A476-150A3C0BA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83184"/>
              </p:ext>
            </p:extLst>
          </p:nvPr>
        </p:nvGraphicFramePr>
        <p:xfrm>
          <a:off x="867860" y="1836642"/>
          <a:ext cx="7768402" cy="750525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768402">
                  <a:extLst>
                    <a:ext uri="{9D8B030D-6E8A-4147-A177-3AD203B41FA5}">
                      <a16:colId xmlns:a16="http://schemas.microsoft.com/office/drawing/2014/main" val="1521661402"/>
                    </a:ext>
                  </a:extLst>
                </a:gridCol>
              </a:tblGrid>
              <a:tr h="1752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3600" dirty="0">
                          <a:effectLst/>
                        </a:rPr>
                        <a:t>3. PRINSIPP FOR SKULEN SIN PRAKSIS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3600" b="0" dirty="0">
                          <a:effectLst/>
                        </a:rPr>
                        <a:t>Definerer område, og korleis ein må jobba i skulen med desse for å ivareta formålet.</a:t>
                      </a:r>
                      <a:endParaRPr lang="nb-NO" sz="3600" b="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733650"/>
                  </a:ext>
                </a:extLst>
              </a:tr>
              <a:tr h="4676206"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4000" b="0" dirty="0">
                          <a:effectLst/>
                        </a:rPr>
                        <a:t>Eit inkluderande læringsmiljø</a:t>
                      </a:r>
                      <a:endParaRPr lang="nb-NO" sz="4000" b="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4000" b="0" dirty="0">
                          <a:effectLst/>
                        </a:rPr>
                        <a:t>Undervisning og tilpassa opplæring</a:t>
                      </a:r>
                      <a:endParaRPr lang="nb-NO" sz="4000" b="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4000" b="0" dirty="0">
                          <a:effectLst/>
                        </a:rPr>
                        <a:t>Samarbeid heim og skule</a:t>
                      </a:r>
                      <a:endParaRPr lang="nb-NO" sz="4000" b="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4000" b="0" dirty="0">
                          <a:effectLst/>
                        </a:rPr>
                        <a:t>Opplæring i lærebedrift og arbeidsliv</a:t>
                      </a:r>
                      <a:endParaRPr lang="nb-NO" sz="4000" b="0" dirty="0"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n-NO" sz="4000" b="0" dirty="0">
                          <a:effectLst/>
                        </a:rPr>
                        <a:t>Profesjonsfellesskap og skuleutvikling </a:t>
                      </a:r>
                      <a:endParaRPr lang="nb-NO" sz="4000" b="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189923"/>
                  </a:ext>
                </a:extLst>
              </a:tr>
            </a:tbl>
          </a:graphicData>
        </a:graphic>
      </p:graphicFrame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B6954AFA-AA6D-4C96-AA55-1A21C6046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3577" r="757" b="9414"/>
          <a:stretch/>
        </p:blipFill>
        <p:spPr>
          <a:xfrm>
            <a:off x="9219156" y="2374900"/>
            <a:ext cx="7027102" cy="6428740"/>
          </a:xfrm>
        </p:spPr>
      </p:pic>
    </p:spTree>
    <p:extLst>
      <p:ext uri="{BB962C8B-B14F-4D97-AF65-F5344CB8AC3E}">
        <p14:creationId xmlns:p14="http://schemas.microsoft.com/office/powerpoint/2010/main" val="384326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les.basekit.webhuset.no/webhuset2904/image/glacier_iceberg_under_water.jpg">
            <a:extLst>
              <a:ext uri="{FF2B5EF4-FFF2-40B4-BE49-F238E27FC236}">
                <a16:creationId xmlns:a16="http://schemas.microsoft.com/office/drawing/2014/main" id="{0B77BC2A-DB66-4DE4-AE6C-C23DB917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B7176D-95DF-4742-8CE1-2DDDF469F5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742488" y="2476500"/>
            <a:ext cx="7597775" cy="6464300"/>
          </a:xfrm>
          <a:prstGeom prst="rect">
            <a:avLst/>
          </a:prstGeom>
        </p:spPr>
        <p:txBody>
          <a:bodyPr/>
          <a:lstStyle/>
          <a:p>
            <a:pPr marL="292100" indent="0">
              <a:buNone/>
            </a:pPr>
            <a:br>
              <a:rPr lang="nb-NO" dirty="0"/>
            </a:br>
            <a:endParaRPr lang="nb-NO" dirty="0"/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D61907E7-6895-43C0-A47B-BD32F83F1336}"/>
              </a:ext>
            </a:extLst>
          </p:cNvPr>
          <p:cNvSpPr/>
          <p:nvPr/>
        </p:nvSpPr>
        <p:spPr>
          <a:xfrm>
            <a:off x="9901343" y="386196"/>
            <a:ext cx="5900804" cy="209041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Handling</a:t>
            </a:r>
            <a:endParaRPr lang="nb-NO" sz="6600" dirty="0">
              <a:solidFill>
                <a:schemeClr val="bg1"/>
              </a:solidFill>
            </a:endParaRPr>
          </a:p>
        </p:txBody>
      </p:sp>
      <p:sp>
        <p:nvSpPr>
          <p:cNvPr id="8" name="Pil: venstre 7">
            <a:extLst>
              <a:ext uri="{FF2B5EF4-FFF2-40B4-BE49-F238E27FC236}">
                <a16:creationId xmlns:a16="http://schemas.microsoft.com/office/drawing/2014/main" id="{0610B172-4E9C-4416-AA74-A916BC817B37}"/>
              </a:ext>
            </a:extLst>
          </p:cNvPr>
          <p:cNvSpPr/>
          <p:nvPr/>
        </p:nvSpPr>
        <p:spPr>
          <a:xfrm>
            <a:off x="10018198" y="3714750"/>
            <a:ext cx="5900804" cy="209041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Kompetanse</a:t>
            </a:r>
            <a:endParaRPr lang="nb-NO" sz="6600" dirty="0">
              <a:solidFill>
                <a:schemeClr val="bg1"/>
              </a:solidFill>
            </a:endParaRPr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EFA06DDC-BCF6-4C02-B868-FE69FC07BA9E}"/>
              </a:ext>
            </a:extLst>
          </p:cNvPr>
          <p:cNvSpPr/>
          <p:nvPr/>
        </p:nvSpPr>
        <p:spPr>
          <a:xfrm>
            <a:off x="6162805" y="6850381"/>
            <a:ext cx="9886243" cy="209041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b-NO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Haldningar</a:t>
            </a:r>
            <a:r>
              <a:rPr lang="nb-NO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Vilje + mot</a:t>
            </a:r>
            <a:endParaRPr lang="nb-NO" sz="6600" dirty="0">
              <a:solidFill>
                <a:schemeClr val="bg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DFEA141-629C-4956-8E94-2D090565E869}"/>
              </a:ext>
            </a:extLst>
          </p:cNvPr>
          <p:cNvSpPr txBox="1"/>
          <p:nvPr/>
        </p:nvSpPr>
        <p:spPr>
          <a:xfrm>
            <a:off x="1981200" y="762000"/>
            <a:ext cx="313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>
                <a:solidFill>
                  <a:schemeClr val="bg1"/>
                </a:solidFill>
                <a:latin typeface="+mn-lt"/>
              </a:rPr>
              <a:t>Atferd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009CEA8-516E-427A-A383-41C93685C7F5}"/>
              </a:ext>
            </a:extLst>
          </p:cNvPr>
          <p:cNvSpPr txBox="1"/>
          <p:nvPr/>
        </p:nvSpPr>
        <p:spPr>
          <a:xfrm>
            <a:off x="1981199" y="3616404"/>
            <a:ext cx="5616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>
                <a:solidFill>
                  <a:schemeClr val="bg1"/>
                </a:solidFill>
                <a:latin typeface="+mn-lt"/>
              </a:rPr>
              <a:t>Normer / </a:t>
            </a:r>
            <a:r>
              <a:rPr lang="nb-NO" sz="6600" b="1" dirty="0" err="1">
                <a:solidFill>
                  <a:schemeClr val="bg1"/>
                </a:solidFill>
                <a:latin typeface="+mn-lt"/>
              </a:rPr>
              <a:t>spelereglar</a:t>
            </a:r>
            <a:endParaRPr lang="nb-NO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1095838-40D5-4333-B2D7-48CE825FAC79}"/>
              </a:ext>
            </a:extLst>
          </p:cNvPr>
          <p:cNvSpPr txBox="1"/>
          <p:nvPr/>
        </p:nvSpPr>
        <p:spPr>
          <a:xfrm>
            <a:off x="1981199" y="7317462"/>
            <a:ext cx="5616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 err="1">
                <a:solidFill>
                  <a:schemeClr val="bg1"/>
                </a:solidFill>
                <a:latin typeface="+mn-lt"/>
              </a:rPr>
              <a:t>Verdiar</a:t>
            </a:r>
            <a:endParaRPr lang="nb-NO" sz="6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1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DB13C-7C55-4DE8-833C-76B2D2CF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3. PRINSIPP FOR SKULEN SIN PRAKSIS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CB4216-85B3-4BD2-ABEA-54B94F9AD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0" fontAlgn="t">
              <a:buNone/>
            </a:pPr>
            <a:r>
              <a:rPr lang="nn-NO" dirty="0"/>
              <a:t>Definerer område, og korleis ein må jobba i skulen med desse for å ivareta formålet.</a:t>
            </a:r>
          </a:p>
          <a:p>
            <a:pPr marL="292100" indent="0" fontAlgn="t">
              <a:buNone/>
            </a:pPr>
            <a:endParaRPr lang="nb-NO" dirty="0"/>
          </a:p>
          <a:p>
            <a:pPr fontAlgn="t"/>
            <a:r>
              <a:rPr lang="nn-NO" sz="3200" dirty="0"/>
              <a:t>Eit inkluderande læringsmiljø</a:t>
            </a:r>
            <a:endParaRPr lang="nb-NO" sz="3200" dirty="0"/>
          </a:p>
          <a:p>
            <a:pPr fontAlgn="t"/>
            <a:r>
              <a:rPr lang="nn-NO" sz="3200" dirty="0"/>
              <a:t>Undervisning og tilpassa opplæring</a:t>
            </a:r>
            <a:endParaRPr lang="nb-NO" sz="3200" dirty="0"/>
          </a:p>
          <a:p>
            <a:pPr fontAlgn="t"/>
            <a:r>
              <a:rPr lang="nn-NO" sz="3200" dirty="0"/>
              <a:t>Samarbeid heim og skule</a:t>
            </a:r>
            <a:endParaRPr lang="nb-NO" sz="3200" dirty="0"/>
          </a:p>
          <a:p>
            <a:pPr fontAlgn="t"/>
            <a:r>
              <a:rPr lang="nn-NO" sz="3200" dirty="0"/>
              <a:t>Opplæring i lærebedrift og arbeidsliv</a:t>
            </a:r>
            <a:endParaRPr lang="nb-NO" sz="3200" dirty="0"/>
          </a:p>
          <a:p>
            <a:pPr fontAlgn="t"/>
            <a:r>
              <a:rPr lang="nn-NO" sz="3200" dirty="0"/>
              <a:t>Profesjonsfellesskap og skuleutvikling </a:t>
            </a:r>
            <a:endParaRPr lang="nb-NO" sz="3200" dirty="0"/>
          </a:p>
          <a:p>
            <a:pPr marL="292100" indent="0">
              <a:buNone/>
            </a:pP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8A60B15-718E-4E6C-837B-1F04D309C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352667E-7F46-4317-8D70-90FE623D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26" y="2411054"/>
            <a:ext cx="7599065" cy="6464300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nn-NO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Eit inkluderande læringsmiljø</a:t>
            </a:r>
            <a:endParaRPr lang="nb-NO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nn-NO" sz="4800" b="1" dirty="0">
                <a:solidFill>
                  <a:schemeClr val="accent2">
                    <a:lumMod val="75000"/>
                  </a:schemeClr>
                </a:solidFill>
              </a:rPr>
              <a:t>Undervisning og tilpassa opplæring</a:t>
            </a:r>
            <a:endParaRPr lang="nb-NO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nn-NO" sz="4800" b="1" dirty="0">
                <a:solidFill>
                  <a:srgbClr val="0070C0"/>
                </a:solidFill>
              </a:rPr>
              <a:t>Samarbeid heim og skule</a:t>
            </a:r>
            <a:endParaRPr lang="nb-NO" sz="4800" b="1" dirty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nn-NO" sz="4800" b="1" dirty="0">
                <a:solidFill>
                  <a:srgbClr val="00B0F0"/>
                </a:solidFill>
              </a:rPr>
              <a:t>Profesjonsfellesskap og skuleutvikling </a:t>
            </a:r>
            <a:endParaRPr lang="nb-NO" sz="4800" b="1" dirty="0">
              <a:solidFill>
                <a:srgbClr val="00B0F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1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C"/>
      </a:accent5>
      <a:accent6>
        <a:srgbClr val="187816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ærskulen ppt mal" id="{9E508B76-4116-4EA0-B552-77999C7FED40}" vid="{DB032739-1715-43F8-8524-A2C920E05F1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C"/>
      </a:accent5>
      <a:accent6>
        <a:srgbClr val="18781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Jærskulen ppt mal</Template>
  <TotalTime>14334</TotalTime>
  <Words>352</Words>
  <Application>Microsoft Office PowerPoint</Application>
  <PresentationFormat>Egendefinert</PresentationFormat>
  <Paragraphs>74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Symbol</vt:lpstr>
      <vt:lpstr>Helvetica Neue Light</vt:lpstr>
      <vt:lpstr>Arial</vt:lpstr>
      <vt:lpstr>Avenir</vt:lpstr>
      <vt:lpstr>Calibri</vt:lpstr>
      <vt:lpstr>Times</vt:lpstr>
      <vt:lpstr>Default</vt:lpstr>
      <vt:lpstr>Systematisk arbeid for eit trygt og godt  miljø for alle</vt:lpstr>
      <vt:lpstr>Mål med fagfornyinga</vt:lpstr>
      <vt:lpstr>PowerPoint-presentasjon</vt:lpstr>
      <vt:lpstr>PowerPoint-presentasjon</vt:lpstr>
      <vt:lpstr>PowerPoint-presentasjon</vt:lpstr>
      <vt:lpstr>3. PRINSIPP FOR SKULEN SIN PRAKSIS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Nygård Magnussen</dc:creator>
  <cp:lastModifiedBy>Nina Nygård Magnussen</cp:lastModifiedBy>
  <cp:revision>157</cp:revision>
  <dcterms:created xsi:type="dcterms:W3CDTF">2017-10-25T20:03:17Z</dcterms:created>
  <dcterms:modified xsi:type="dcterms:W3CDTF">2019-02-05T11:24:45Z</dcterms:modified>
</cp:coreProperties>
</file>