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80" r:id="rId2"/>
    <p:sldId id="322" r:id="rId3"/>
    <p:sldId id="320" r:id="rId4"/>
    <p:sldId id="328" r:id="rId5"/>
    <p:sldId id="321" r:id="rId6"/>
    <p:sldId id="324" r:id="rId7"/>
    <p:sldId id="326" r:id="rId8"/>
    <p:sldId id="303" r:id="rId9"/>
    <p:sldId id="310" r:id="rId10"/>
    <p:sldId id="330" r:id="rId11"/>
    <p:sldId id="316" r:id="rId12"/>
    <p:sldId id="315" r:id="rId13"/>
    <p:sldId id="314" r:id="rId14"/>
    <p:sldId id="318" r:id="rId15"/>
    <p:sldId id="308" r:id="rId16"/>
    <p:sldId id="309" r:id="rId17"/>
    <p:sldId id="311" r:id="rId18"/>
    <p:sldId id="312" r:id="rId19"/>
    <p:sldId id="299" r:id="rId20"/>
    <p:sldId id="323" r:id="rId21"/>
    <p:sldId id="325" r:id="rId22"/>
    <p:sldId id="327" r:id="rId23"/>
    <p:sldId id="332" r:id="rId24"/>
    <p:sldId id="333" r:id="rId25"/>
    <p:sldId id="334" r:id="rId26"/>
    <p:sldId id="335" r:id="rId27"/>
    <p:sldId id="313" r:id="rId28"/>
    <p:sldId id="293" r:id="rId29"/>
    <p:sldId id="317" r:id="rId30"/>
    <p:sldId id="304" r:id="rId31"/>
    <p:sldId id="307" r:id="rId32"/>
    <p:sldId id="296" r:id="rId33"/>
    <p:sldId id="331" r:id="rId34"/>
    <p:sldId id="319" r:id="rId35"/>
  </p:sldIdLst>
  <p:sldSz cx="9144000" cy="5143500" type="screen16x9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0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69376" autoAdjust="0"/>
  </p:normalViewPr>
  <p:slideViewPr>
    <p:cSldViewPr snapToGrid="0" snapToObjects="1">
      <p:cViewPr varScale="1">
        <p:scale>
          <a:sx n="120" d="100"/>
          <a:sy n="120" d="100"/>
        </p:scale>
        <p:origin x="564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348AA-3F92-47A8-9959-C1EB1514EAA9}" type="datetimeFigureOut">
              <a:rPr lang="nb-NO" smtClean="0"/>
              <a:t>07.03.2018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949B6-4928-4BB4-B5D7-3967753CC50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728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EDEA8-8A26-4867-B269-FD4300DEC676}" type="datetimeFigureOut">
              <a:rPr lang="nb-NO" smtClean="0"/>
              <a:t>07.03.2018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51647-300F-48D1-B77B-5AD29E3C1E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919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51647-300F-48D1-B77B-5AD29E3C1E7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7339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FD9DC0-5485-4043-8405-33DAF115785E}" type="slidenum">
              <a:rPr lang="nb-NO" altLang="nb-NO"/>
              <a:pPr eaLnBrk="1" hangingPunct="1"/>
              <a:t>19</a:t>
            </a:fld>
            <a:endParaRPr lang="nb-NO" altLang="nb-NO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b-NO" altLang="nb-NO" sz="1000" b="1" dirty="0">
                <a:latin typeface="Arial" panose="020B0604020202020204" pitchFamily="34" charset="0"/>
              </a:rPr>
              <a:t>Ytre hendelser på</a:t>
            </a:r>
          </a:p>
          <a:p>
            <a:pPr eaLnBrk="1" hangingPunct="1">
              <a:lnSpc>
                <a:spcPct val="80000"/>
              </a:lnSpc>
            </a:pPr>
            <a:r>
              <a:rPr lang="nb-NO" altLang="nb-NO" sz="1000" b="1" dirty="0">
                <a:latin typeface="Arial" panose="020B0604020202020204" pitchFamily="34" charset="0"/>
              </a:rPr>
              <a:t>alle livets områder- belastninger ytre hendelser</a:t>
            </a:r>
          </a:p>
          <a:p>
            <a:pPr eaLnBrk="1" hangingPunct="1">
              <a:lnSpc>
                <a:spcPct val="80000"/>
              </a:lnSpc>
            </a:pPr>
            <a:endParaRPr lang="nb-NO" altLang="nb-NO" sz="10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nb-NO" altLang="nb-NO" sz="1000" b="1" dirty="0">
                <a:latin typeface="Arial" panose="020B0604020202020204" pitchFamily="34" charset="0"/>
              </a:rPr>
              <a:t>Ulik kapasitet fra person til person</a:t>
            </a:r>
          </a:p>
          <a:p>
            <a:pPr eaLnBrk="1" hangingPunct="1">
              <a:lnSpc>
                <a:spcPct val="80000"/>
              </a:lnSpc>
            </a:pPr>
            <a:endParaRPr lang="nb-NO" altLang="nb-NO" sz="10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nb-NO" altLang="nb-NO" sz="1000" b="1" dirty="0">
                <a:latin typeface="Arial" panose="020B0604020202020204" pitchFamily="34" charset="0"/>
              </a:rPr>
              <a:t>Mulighet til makt og kontroll</a:t>
            </a:r>
          </a:p>
          <a:p>
            <a:pPr eaLnBrk="1" hangingPunct="1">
              <a:lnSpc>
                <a:spcPct val="80000"/>
              </a:lnSpc>
            </a:pPr>
            <a:r>
              <a:rPr lang="nb-NO" altLang="nb-NO" sz="1000" b="1" dirty="0">
                <a:latin typeface="Arial" panose="020B0604020202020204" pitchFamily="34" charset="0"/>
              </a:rPr>
              <a:t>på alle livets områder- har du kontroll har du mestring- mangel på kontroll stress- trusselbilde spiller sammen med kapasiteten vår.</a:t>
            </a:r>
          </a:p>
          <a:p>
            <a:pPr eaLnBrk="1" hangingPunct="1">
              <a:lnSpc>
                <a:spcPct val="80000"/>
              </a:lnSpc>
            </a:pPr>
            <a:r>
              <a:rPr lang="nb-NO" altLang="nb-NO" sz="1000" b="1" dirty="0">
                <a:latin typeface="Arial" panose="020B0604020202020204" pitchFamily="34" charset="0"/>
              </a:rPr>
              <a:t>Mister troen selv </a:t>
            </a:r>
            <a:r>
              <a:rPr lang="nb-NO" altLang="nb-NO" sz="1000" b="1" dirty="0" err="1">
                <a:latin typeface="Arial" panose="020B0604020202020204" pitchFamily="34" charset="0"/>
              </a:rPr>
              <a:t>efficacy</a:t>
            </a:r>
            <a:endParaRPr lang="nb-NO" altLang="nb-NO" sz="10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nb-NO" altLang="nb-NO" sz="1000" b="1" dirty="0">
                <a:latin typeface="Arial" panose="020B0604020202020204" pitchFamily="34" charset="0"/>
              </a:rPr>
              <a:t>Hvordan rydde og ta vekk belastninger slik at kapasiteten øker</a:t>
            </a:r>
          </a:p>
          <a:p>
            <a:pPr eaLnBrk="1" hangingPunct="1">
              <a:lnSpc>
                <a:spcPct val="80000"/>
              </a:lnSpc>
            </a:pPr>
            <a:r>
              <a:rPr lang="nb-NO" altLang="nb-NO" sz="1000" b="1" dirty="0">
                <a:latin typeface="Arial" panose="020B0604020202020204" pitchFamily="34" charset="0"/>
              </a:rPr>
              <a:t>Hvis teamet spiller i sammen, påvirker det kapasiteten</a:t>
            </a:r>
          </a:p>
          <a:p>
            <a:pPr eaLnBrk="1" hangingPunct="1">
              <a:lnSpc>
                <a:spcPct val="80000"/>
              </a:lnSpc>
            </a:pPr>
            <a:r>
              <a:rPr lang="nb-NO" altLang="nb-NO" sz="1000" b="1" dirty="0">
                <a:latin typeface="Arial" panose="020B0604020202020204" pitchFamily="34" charset="0"/>
              </a:rPr>
              <a:t>Adrenalin fight, kortisol kapasiteten synker.</a:t>
            </a:r>
          </a:p>
          <a:p>
            <a:pPr eaLnBrk="1" hangingPunct="1">
              <a:lnSpc>
                <a:spcPct val="80000"/>
              </a:lnSpc>
            </a:pPr>
            <a:r>
              <a:rPr lang="nb-NO" altLang="nb-NO" sz="1000" b="1" dirty="0">
                <a:latin typeface="Arial" panose="020B0604020202020204" pitchFamily="34" charset="0"/>
              </a:rPr>
              <a:t>Individvariabler</a:t>
            </a:r>
          </a:p>
          <a:p>
            <a:pPr eaLnBrk="1" hangingPunct="1">
              <a:lnSpc>
                <a:spcPct val="80000"/>
              </a:lnSpc>
            </a:pPr>
            <a:r>
              <a:rPr lang="nb-NO" altLang="nb-NO" sz="1000" b="1" dirty="0">
                <a:latin typeface="Arial" panose="020B0604020202020204" pitchFamily="34" charset="0"/>
              </a:rPr>
              <a:t>Kognitiv bedømming</a:t>
            </a:r>
          </a:p>
          <a:p>
            <a:pPr eaLnBrk="1" hangingPunct="1">
              <a:lnSpc>
                <a:spcPct val="80000"/>
              </a:lnSpc>
            </a:pPr>
            <a:r>
              <a:rPr lang="nb-NO" altLang="nb-NO" sz="1000" b="1" dirty="0" err="1">
                <a:latin typeface="Arial" panose="020B0604020202020204" pitchFamily="34" charset="0"/>
              </a:rPr>
              <a:t>Coping</a:t>
            </a:r>
            <a:endParaRPr lang="nb-NO" altLang="nb-NO" sz="10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nb-NO" altLang="nb-NO" sz="1000" dirty="0">
                <a:latin typeface="Arial" panose="020B0604020202020204" pitchFamily="34" charset="0"/>
              </a:rPr>
              <a:t>Opplevd kontroll</a:t>
            </a:r>
          </a:p>
          <a:p>
            <a:pPr eaLnBrk="1" hangingPunct="1">
              <a:lnSpc>
                <a:spcPct val="80000"/>
              </a:lnSpc>
            </a:pPr>
            <a:r>
              <a:rPr lang="nb-NO" altLang="nb-NO" sz="1000" dirty="0">
                <a:latin typeface="Arial" panose="020B0604020202020204" pitchFamily="34" charset="0"/>
              </a:rPr>
              <a:t>Opplevd støtte</a:t>
            </a:r>
          </a:p>
          <a:p>
            <a:pPr eaLnBrk="1" hangingPunct="1">
              <a:lnSpc>
                <a:spcPct val="80000"/>
              </a:lnSpc>
            </a:pPr>
            <a:r>
              <a:rPr lang="nb-NO" altLang="nb-NO" sz="1000" dirty="0">
                <a:latin typeface="Arial" panose="020B0604020202020204" pitchFamily="34" charset="0"/>
              </a:rPr>
              <a:t>Prestasjonsmotivasjon</a:t>
            </a:r>
          </a:p>
          <a:p>
            <a:pPr eaLnBrk="1" hangingPunct="1">
              <a:lnSpc>
                <a:spcPct val="80000"/>
              </a:lnSpc>
            </a:pPr>
            <a:r>
              <a:rPr lang="nb-NO" altLang="nb-NO" sz="1000" dirty="0">
                <a:latin typeface="Arial" panose="020B0604020202020204" pitchFamily="34" charset="0"/>
              </a:rPr>
              <a:t>Problemløsningsstil</a:t>
            </a:r>
          </a:p>
          <a:p>
            <a:pPr eaLnBrk="1" hangingPunct="1">
              <a:lnSpc>
                <a:spcPct val="80000"/>
              </a:lnSpc>
            </a:pPr>
            <a:r>
              <a:rPr lang="nb-NO" altLang="nb-NO" sz="1000" dirty="0">
                <a:latin typeface="Arial" panose="020B0604020202020204" pitchFamily="34" charset="0"/>
              </a:rPr>
              <a:t>Optimisme</a:t>
            </a:r>
          </a:p>
          <a:p>
            <a:pPr eaLnBrk="1" hangingPunct="1">
              <a:lnSpc>
                <a:spcPct val="80000"/>
              </a:lnSpc>
            </a:pPr>
            <a:endParaRPr lang="nb-NO" altLang="nb-NO" sz="10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nb-NO" altLang="nb-NO" sz="1000" b="1" dirty="0">
                <a:latin typeface="Arial" panose="020B0604020202020204" pitchFamily="34" charset="0"/>
              </a:rPr>
              <a:t>Sosial støtte på </a:t>
            </a:r>
          </a:p>
          <a:p>
            <a:pPr eaLnBrk="1" hangingPunct="1">
              <a:lnSpc>
                <a:spcPct val="80000"/>
              </a:lnSpc>
            </a:pPr>
            <a:r>
              <a:rPr lang="nb-NO" altLang="nb-NO" sz="1000" b="1" dirty="0">
                <a:latin typeface="Arial" panose="020B0604020202020204" pitchFamily="34" charset="0"/>
              </a:rPr>
              <a:t>alle livets områder</a:t>
            </a:r>
          </a:p>
          <a:p>
            <a:pPr eaLnBrk="1" hangingPunct="1">
              <a:lnSpc>
                <a:spcPct val="80000"/>
              </a:lnSpc>
            </a:pPr>
            <a:r>
              <a:rPr lang="nb-NO" altLang="nb-NO" sz="1000" b="1" dirty="0">
                <a:latin typeface="Arial" panose="020B0604020202020204" pitchFamily="34" charset="0"/>
              </a:rPr>
              <a:t>Helse/</a:t>
            </a:r>
          </a:p>
          <a:p>
            <a:pPr eaLnBrk="1" hangingPunct="1">
              <a:lnSpc>
                <a:spcPct val="80000"/>
              </a:lnSpc>
            </a:pPr>
            <a:r>
              <a:rPr lang="nb-NO" altLang="nb-NO" sz="1000" b="1" dirty="0">
                <a:latin typeface="Arial" panose="020B0604020202020204" pitchFamily="34" charset="0"/>
              </a:rPr>
              <a:t>Sykdom</a:t>
            </a:r>
          </a:p>
          <a:p>
            <a:pPr eaLnBrk="1" hangingPunct="1">
              <a:lnSpc>
                <a:spcPct val="80000"/>
              </a:lnSpc>
            </a:pPr>
            <a:endParaRPr lang="nb-NO" altLang="nb-NO" sz="1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62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463" y="0"/>
            <a:ext cx="6713538" cy="250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96963" y="4425950"/>
            <a:ext cx="2116137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defRPr/>
            </a:pPr>
            <a:r>
              <a:rPr lang="nb-NO" altLang="nb-NO" sz="1400" b="1">
                <a:solidFill>
                  <a:srgbClr val="262626"/>
                </a:solidFill>
                <a:cs typeface="Arial" charset="0"/>
              </a:rPr>
              <a:t>Læringsmiljøsenteret.no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79500" y="2714625"/>
            <a:ext cx="6994525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993175"/>
            <a:ext cx="6993737" cy="72173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>
                <a:solidFill>
                  <a:srgbClr val="8F0D69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79" y="2771159"/>
            <a:ext cx="6993737" cy="3116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chemeClr val="tx1">
                    <a:lumMod val="85000"/>
                    <a:lumOff val="15000"/>
                  </a:schemeClr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097280" y="3098140"/>
            <a:ext cx="6993737" cy="145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>
                <a:latin typeface="Trebuchet MS"/>
                <a:cs typeface="Trebuchet MS"/>
              </a:defRPr>
            </a:lvl1pPr>
            <a:lvl2pPr marL="355600" indent="0">
              <a:buFontTx/>
              <a:buNone/>
              <a:defRPr sz="1000">
                <a:latin typeface="Soho Gothic Std"/>
                <a:cs typeface="Soho Gothic Std"/>
              </a:defRPr>
            </a:lvl2pPr>
            <a:lvl3pPr marL="722312" indent="0">
              <a:buFontTx/>
              <a:buNone/>
              <a:defRPr sz="1000">
                <a:latin typeface="Soho Gothic Std"/>
                <a:cs typeface="Soho Gothic Std"/>
              </a:defRPr>
            </a:lvl3pPr>
            <a:lvl4pPr marL="1169987" indent="0">
              <a:buFontTx/>
              <a:buNone/>
              <a:defRPr sz="1000">
                <a:latin typeface="Soho Gothic Std"/>
                <a:cs typeface="Soho Gothic Std"/>
              </a:defRPr>
            </a:lvl4pPr>
            <a:lvl5pPr marL="1525588" indent="0">
              <a:buFontTx/>
              <a:buNone/>
              <a:defRPr sz="1000">
                <a:latin typeface="Soho Gothic Std"/>
                <a:cs typeface="Soho Gothic Std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029590910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51435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nb-NO" altLang="nb-NO" sz="18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nb-NO" altLang="nb-NO" sz="18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3667125"/>
            <a:ext cx="4876800" cy="239316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b-NO" altLang="nb-NO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b-NO" altLang="nb-NO"/>
            </a:p>
          </p:txBody>
        </p:sp>
      </p:grpSp>
      <p:sp>
        <p:nvSpPr>
          <p:cNvPr id="6656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195512"/>
            <a:ext cx="4013200" cy="1366838"/>
          </a:xfrm>
          <a:prstGeom prst="rect">
            <a:avLst/>
          </a:prstGeo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altLang="nb-NO" noProof="0"/>
              <a:t>Klikk for å redigere undertittelstil i malen</a:t>
            </a:r>
          </a:p>
        </p:txBody>
      </p:sp>
      <p:sp>
        <p:nvSpPr>
          <p:cNvPr id="6657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742950"/>
            <a:ext cx="8229600" cy="142875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b-NO" altLang="nb-NO" noProof="0"/>
              <a:t>Klikk for å redigere tittelstil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1" y="4686301"/>
            <a:ext cx="2130425" cy="355997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4686301"/>
            <a:ext cx="2897188" cy="355997"/>
          </a:xfrm>
          <a:prstGeom prst="rect">
            <a:avLst/>
          </a:prstGeom>
        </p:spPr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nb-NO" altLang="nb-NO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1" y="4686300"/>
            <a:ext cx="587375" cy="366713"/>
          </a:xfrm>
          <a:prstGeom prst="rect">
            <a:avLst/>
          </a:prstGeom>
        </p:spPr>
        <p:txBody>
          <a:bodyPr anchorCtr="0"/>
          <a:lstStyle>
            <a:lvl1pPr>
              <a:defRPr/>
            </a:lvl1pPr>
          </a:lstStyle>
          <a:p>
            <a:fld id="{B4F7A216-951B-49F1-BBDB-9B722407153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0743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363"/>
            <a:ext cx="121920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5"/>
          <p:cNvCxnSpPr/>
          <p:nvPr/>
        </p:nvCxnSpPr>
        <p:spPr>
          <a:xfrm>
            <a:off x="1079500" y="992188"/>
            <a:ext cx="7508875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07950" y="4859338"/>
            <a:ext cx="3873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EC1D9968-5901-461A-9F0B-FCE712554019}" type="slidenum">
              <a:rPr lang="nb-NO" altLang="nb-NO" sz="800" smtClean="0">
                <a:solidFill>
                  <a:schemeClr val="tx2"/>
                </a:solidFill>
              </a:rPr>
              <a:pPr algn="r" eaLnBrk="1" hangingPunct="1">
                <a:defRPr/>
              </a:pPr>
              <a:t>‹#›</a:t>
            </a:fld>
            <a:endParaRPr lang="nb-NO" altLang="nb-NO" sz="8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46607"/>
            <a:ext cx="7508108" cy="840501"/>
          </a:xfrm>
        </p:spPr>
        <p:txBody>
          <a:bodyPr/>
          <a:lstStyle>
            <a:lvl1pPr algn="l">
              <a:defRPr sz="28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84559"/>
            <a:ext cx="7508108" cy="3291840"/>
          </a:xfrm>
          <a:prstGeom prst="rect">
            <a:avLst/>
          </a:prstGeom>
          <a:ln w="12700" cmpd="sng">
            <a:noFill/>
          </a:ln>
          <a:effectLst/>
        </p:spPr>
        <p:txBody>
          <a:bodyPr/>
          <a:lstStyle>
            <a:lvl1pPr marL="265113" indent="-265113">
              <a:buClr>
                <a:srgbClr val="8F0D69"/>
              </a:buClr>
              <a:buFont typeface="Wingdings" charset="2"/>
              <a:buChar char="§"/>
              <a:defRPr>
                <a:latin typeface="Trebuchet MS"/>
                <a:cs typeface="Trebuchet MS"/>
              </a:defRPr>
            </a:lvl1pPr>
            <a:lvl2pPr marL="539750" indent="-184150">
              <a:buClr>
                <a:srgbClr val="8F0D69"/>
              </a:buClr>
              <a:buFont typeface="Wingdings" charset="2"/>
              <a:buChar char="§"/>
              <a:defRPr>
                <a:latin typeface="Trebuchet MS"/>
                <a:cs typeface="Trebuchet MS"/>
              </a:defRPr>
            </a:lvl2pPr>
            <a:lvl3pPr marL="895350" indent="-173038">
              <a:buClr>
                <a:srgbClr val="8F0D69"/>
              </a:buClr>
              <a:buFont typeface="Wingdings" charset="2"/>
              <a:buChar char="§"/>
              <a:defRPr>
                <a:latin typeface="Trebuchet MS"/>
                <a:cs typeface="Trebuchet MS"/>
              </a:defRPr>
            </a:lvl3pPr>
            <a:lvl4pPr marL="1343025" indent="-173038">
              <a:buClr>
                <a:srgbClr val="8F0D69"/>
              </a:buClr>
              <a:buFont typeface="Wingdings" charset="2"/>
              <a:buChar char="§"/>
              <a:defRPr>
                <a:latin typeface="Trebuchet MS"/>
                <a:cs typeface="Trebuchet MS"/>
              </a:defRPr>
            </a:lvl4pPr>
            <a:lvl5pPr marL="1700213" indent="-174625">
              <a:buClr>
                <a:srgbClr val="8F0D69"/>
              </a:buClr>
              <a:buFont typeface="Wingdings" charset="2"/>
              <a:buChar char="§"/>
              <a:defRPr>
                <a:latin typeface="Trebuchet MS"/>
                <a:cs typeface="Trebuchet MS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54082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/>
          <p:cNvCxnSpPr/>
          <p:nvPr/>
        </p:nvCxnSpPr>
        <p:spPr>
          <a:xfrm>
            <a:off x="1079500" y="2774950"/>
            <a:ext cx="6985000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463" y="0"/>
            <a:ext cx="6713538" cy="250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999" y="2876414"/>
            <a:ext cx="6984001" cy="57569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000" b="0" i="0">
                <a:solidFill>
                  <a:schemeClr val="bg2">
                    <a:lumMod val="2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080001" y="1932727"/>
            <a:ext cx="6984000" cy="840501"/>
          </a:xfrm>
        </p:spPr>
        <p:txBody>
          <a:bodyPr/>
          <a:lstStyle>
            <a:lvl1pPr algn="l">
              <a:defRPr sz="2800" b="1" baseline="0">
                <a:solidFill>
                  <a:srgbClr val="8F0D69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8506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079500" y="984250"/>
            <a:ext cx="7508875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7950" y="4859338"/>
            <a:ext cx="3873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0B124605-B2F7-4D29-86EA-A375117BCD5B}" type="slidenum">
              <a:rPr lang="nb-NO" altLang="nb-NO" sz="800" smtClean="0">
                <a:solidFill>
                  <a:schemeClr val="tx2"/>
                </a:solidFill>
              </a:rPr>
              <a:pPr algn="r" eaLnBrk="1" hangingPunct="1">
                <a:defRPr/>
              </a:pPr>
              <a:t>‹#›</a:t>
            </a:fld>
            <a:endParaRPr lang="nb-NO" altLang="nb-NO" sz="800">
              <a:solidFill>
                <a:schemeClr val="tx2"/>
              </a:solidFill>
            </a:endParaRPr>
          </a:p>
        </p:txBody>
      </p:sp>
      <p:pic>
        <p:nvPicPr>
          <p:cNvPr id="7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363"/>
            <a:ext cx="121920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45081"/>
            <a:ext cx="7490828" cy="84050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84559"/>
            <a:ext cx="3474720" cy="3291840"/>
          </a:xfrm>
          <a:prstGeom prst="rect">
            <a:avLst/>
          </a:prstGeom>
        </p:spPr>
        <p:txBody>
          <a:bodyPr/>
          <a:lstStyle>
            <a:lvl1pPr marL="265113" indent="-265113">
              <a:buClr>
                <a:srgbClr val="8F0D69"/>
              </a:buClr>
              <a:buFont typeface="Wingdings" charset="2"/>
              <a:buChar char="§"/>
              <a:defRPr sz="1800"/>
            </a:lvl1pPr>
            <a:lvl2pPr marL="539750" indent="-184150">
              <a:buClr>
                <a:srgbClr val="8F0D69"/>
              </a:buClr>
              <a:buFont typeface="Wingdings" charset="2"/>
              <a:buChar char="§"/>
              <a:defRPr sz="1400"/>
            </a:lvl2pPr>
            <a:lvl3pPr marL="895350" indent="-173038">
              <a:buClr>
                <a:srgbClr val="8F0D69"/>
              </a:buClr>
              <a:buFont typeface="Wingdings" charset="2"/>
              <a:buChar char="§"/>
              <a:defRPr sz="1400"/>
            </a:lvl3pPr>
            <a:lvl4pPr marL="1343025" indent="-173038">
              <a:buClr>
                <a:srgbClr val="8F0D69"/>
              </a:buClr>
              <a:buFont typeface="Wingdings" charset="2"/>
              <a:buChar char="§"/>
              <a:defRPr sz="1400"/>
            </a:lvl4pPr>
            <a:lvl5pPr marL="1700213" indent="-174625">
              <a:buClr>
                <a:srgbClr val="8F0D69"/>
              </a:buClr>
              <a:buFont typeface="Wingdings" charset="2"/>
              <a:buChar char="§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97280" y="1284558"/>
            <a:ext cx="3474720" cy="3291840"/>
          </a:xfrm>
          <a:prstGeom prst="rect">
            <a:avLst/>
          </a:prstGeom>
        </p:spPr>
        <p:txBody>
          <a:bodyPr/>
          <a:lstStyle>
            <a:lvl1pPr marL="265113" indent="-265113">
              <a:buClr>
                <a:srgbClr val="8F0D69"/>
              </a:buClr>
              <a:buFont typeface="Wingdings" charset="2"/>
              <a:buChar char="§"/>
              <a:defRPr sz="1800"/>
            </a:lvl1pPr>
            <a:lvl2pPr marL="539750" indent="-184150">
              <a:buClr>
                <a:srgbClr val="8F0D69"/>
              </a:buClr>
              <a:buFont typeface="Wingdings" charset="2"/>
              <a:buChar char="§"/>
              <a:defRPr/>
            </a:lvl2pPr>
            <a:lvl3pPr marL="895350" indent="-173038">
              <a:buClr>
                <a:srgbClr val="8F0D69"/>
              </a:buClr>
              <a:buFont typeface="Wingdings" charset="2"/>
              <a:buChar char="§"/>
              <a:defRPr/>
            </a:lvl3pPr>
            <a:lvl4pPr marL="1343025" indent="-173038">
              <a:buClr>
                <a:srgbClr val="8F0D69"/>
              </a:buClr>
              <a:buFont typeface="Wingdings" charset="2"/>
              <a:buChar char="§"/>
              <a:defRPr/>
            </a:lvl4pPr>
            <a:lvl5pPr marL="1700213" indent="-174625">
              <a:buClr>
                <a:srgbClr val="8F0D69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9543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o kolonner, med undertit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4"/>
          <p:cNvCxnSpPr/>
          <p:nvPr/>
        </p:nvCxnSpPr>
        <p:spPr>
          <a:xfrm>
            <a:off x="1079500" y="984250"/>
            <a:ext cx="7508875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07950" y="4859338"/>
            <a:ext cx="3873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598BDFC-2A11-4D52-A59D-4961B0E8B91F}" type="slidenum">
              <a:rPr lang="nb-NO" altLang="nb-NO" sz="800" smtClean="0">
                <a:solidFill>
                  <a:schemeClr val="tx2"/>
                </a:solidFill>
              </a:rPr>
              <a:pPr algn="r" eaLnBrk="1" hangingPunct="1">
                <a:defRPr/>
              </a:pPr>
              <a:t>‹#›</a:t>
            </a:fld>
            <a:endParaRPr lang="nb-NO" altLang="nb-NO" sz="800">
              <a:solidFill>
                <a:schemeClr val="tx2"/>
              </a:solidFill>
            </a:endParaRPr>
          </a:p>
        </p:txBody>
      </p:sp>
      <p:pic>
        <p:nvPicPr>
          <p:cNvPr id="9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363"/>
            <a:ext cx="121920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45081"/>
            <a:ext cx="7498080" cy="84050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254408"/>
            <a:ext cx="34747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800" b="1" i="0"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640" y="1254408"/>
            <a:ext cx="34747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800" b="1" i="0"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097280" y="1847799"/>
            <a:ext cx="3474720" cy="2743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20640" y="1847801"/>
            <a:ext cx="3474720" cy="2743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91606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kolonner og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/>
          <p:nvPr/>
        </p:nvSpPr>
        <p:spPr>
          <a:xfrm rot="60000">
            <a:off x="4897438" y="1409700"/>
            <a:ext cx="3810000" cy="23828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286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b-NO"/>
          </a:p>
        </p:txBody>
      </p:sp>
      <p:cxnSp>
        <p:nvCxnSpPr>
          <p:cNvPr id="8" name="Straight Connector 5"/>
          <p:cNvCxnSpPr/>
          <p:nvPr/>
        </p:nvCxnSpPr>
        <p:spPr>
          <a:xfrm>
            <a:off x="1079500" y="984250"/>
            <a:ext cx="7508875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107950" y="4859338"/>
            <a:ext cx="3873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06734CAE-0CA2-4D97-A8C7-11A70013C34B}" type="slidenum">
              <a:rPr lang="nb-NO" altLang="nb-NO" sz="800" smtClean="0">
                <a:solidFill>
                  <a:schemeClr val="tx2"/>
                </a:solidFill>
              </a:rPr>
              <a:pPr algn="r" eaLnBrk="1" hangingPunct="1">
                <a:defRPr/>
              </a:pPr>
              <a:t>‹#›</a:t>
            </a:fld>
            <a:endParaRPr lang="nb-NO" altLang="nb-NO" sz="800">
              <a:solidFill>
                <a:schemeClr val="tx2"/>
              </a:solidFill>
            </a:endParaRPr>
          </a:p>
        </p:txBody>
      </p:sp>
      <p:pic>
        <p:nvPicPr>
          <p:cNvPr id="12" name="Bild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363"/>
            <a:ext cx="121920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45081"/>
            <a:ext cx="7490828" cy="84050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97280" y="1284558"/>
            <a:ext cx="3474720" cy="3291840"/>
          </a:xfrm>
          <a:prstGeom prst="rect">
            <a:avLst/>
          </a:prstGeom>
        </p:spPr>
        <p:txBody>
          <a:bodyPr/>
          <a:lstStyle>
            <a:lvl1pPr marL="265113" indent="-265113">
              <a:buClr>
                <a:srgbClr val="8F0D69"/>
              </a:buClr>
              <a:buFont typeface="Wingdings" charset="2"/>
              <a:buChar char="§"/>
              <a:defRPr sz="1800"/>
            </a:lvl1pPr>
            <a:lvl2pPr marL="539750" indent="-184150">
              <a:buClr>
                <a:srgbClr val="8F0D69"/>
              </a:buClr>
              <a:buFont typeface="Wingdings" charset="2"/>
              <a:buChar char="§"/>
              <a:defRPr/>
            </a:lvl2pPr>
            <a:lvl3pPr marL="895350" indent="-173038">
              <a:buClr>
                <a:srgbClr val="8F0D69"/>
              </a:buClr>
              <a:buFont typeface="Wingdings" charset="2"/>
              <a:buChar char="§"/>
              <a:defRPr/>
            </a:lvl3pPr>
            <a:lvl4pPr marL="1343025" indent="-173038">
              <a:buClr>
                <a:srgbClr val="8F0D69"/>
              </a:buClr>
              <a:buFont typeface="Wingdings" charset="2"/>
              <a:buChar char="§"/>
              <a:defRPr/>
            </a:lvl4pPr>
            <a:lvl5pPr marL="1700213" indent="-174625">
              <a:buClr>
                <a:srgbClr val="8F0D69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 rot="21440467">
            <a:off x="4933225" y="1436349"/>
            <a:ext cx="3736741" cy="2303099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ikonet for å legge til et bilde</a:t>
            </a:r>
            <a:endParaRPr lang="en-US" noProof="0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 rot="21600000">
            <a:off x="5044296" y="4025053"/>
            <a:ext cx="3713054" cy="1690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000" i="1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52104977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079500" y="984250"/>
            <a:ext cx="7508875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7950" y="4859338"/>
            <a:ext cx="3873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71D44A00-8B8F-4B16-8969-E59582BB40E9}" type="slidenum">
              <a:rPr lang="nb-NO" altLang="nb-NO" sz="800" smtClean="0">
                <a:solidFill>
                  <a:schemeClr val="tx2"/>
                </a:solidFill>
              </a:rPr>
              <a:pPr algn="r" eaLnBrk="1" hangingPunct="1">
                <a:defRPr/>
              </a:pPr>
              <a:t>‹#›</a:t>
            </a:fld>
            <a:endParaRPr lang="nb-NO" altLang="nb-NO" sz="800">
              <a:solidFill>
                <a:schemeClr val="tx2"/>
              </a:solidFill>
            </a:endParaRPr>
          </a:p>
        </p:txBody>
      </p:sp>
      <p:pic>
        <p:nvPicPr>
          <p:cNvPr id="7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363"/>
            <a:ext cx="121920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80000" y="1266092"/>
            <a:ext cx="6333674" cy="2996941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ikonet for å legge til et bilde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0000" y="4445847"/>
            <a:ext cx="6333674" cy="2329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000" i="1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80000" y="146607"/>
            <a:ext cx="7508108" cy="84050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15132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4"/>
          <p:cNvCxnSpPr/>
          <p:nvPr/>
        </p:nvCxnSpPr>
        <p:spPr>
          <a:xfrm>
            <a:off x="1079500" y="984250"/>
            <a:ext cx="7508875" cy="0"/>
          </a:xfrm>
          <a:prstGeom prst="line">
            <a:avLst/>
          </a:prstGeom>
          <a:ln w="3175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07950" y="4859338"/>
            <a:ext cx="3873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313B946C-7FAA-4EC2-A204-579222D73EC7}" type="slidenum">
              <a:rPr lang="nb-NO" altLang="nb-NO" sz="800" smtClean="0">
                <a:solidFill>
                  <a:schemeClr val="tx2"/>
                </a:solidFill>
              </a:rPr>
              <a:pPr algn="r" eaLnBrk="1" hangingPunct="1">
                <a:defRPr/>
              </a:pPr>
              <a:t>‹#›</a:t>
            </a:fld>
            <a:endParaRPr lang="nb-NO" altLang="nb-NO" sz="800">
              <a:solidFill>
                <a:schemeClr val="tx2"/>
              </a:solidFill>
            </a:endParaRPr>
          </a:p>
        </p:txBody>
      </p:sp>
      <p:pic>
        <p:nvPicPr>
          <p:cNvPr id="5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363"/>
            <a:ext cx="121920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45081"/>
            <a:ext cx="7490828" cy="840501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81888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07950" y="4859338"/>
            <a:ext cx="38735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9631B63E-912D-40E3-AEF7-41332CF39740}" type="slidenum">
              <a:rPr lang="nb-NO" altLang="nb-NO" sz="800" smtClean="0">
                <a:solidFill>
                  <a:schemeClr val="tx2"/>
                </a:solidFill>
              </a:rPr>
              <a:pPr algn="r" eaLnBrk="1" hangingPunct="1">
                <a:defRPr/>
              </a:pPr>
              <a:t>‹#›</a:t>
            </a:fld>
            <a:endParaRPr lang="nb-NO" altLang="nb-NO" sz="800">
              <a:solidFill>
                <a:schemeClr val="tx2"/>
              </a:solidFill>
            </a:endParaRPr>
          </a:p>
        </p:txBody>
      </p:sp>
      <p:pic>
        <p:nvPicPr>
          <p:cNvPr id="3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0363"/>
            <a:ext cx="121920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76301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96963" y="381000"/>
            <a:ext cx="69754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nb-NO" altLang="nb-NO"/>
          </a:p>
        </p:txBody>
      </p:sp>
      <p:pic>
        <p:nvPicPr>
          <p:cNvPr id="1027" name="Bild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563" y="4565650"/>
            <a:ext cx="20764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</p:sldLayoutIdLst>
  <p:transition spd="slow"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000000"/>
          </a:solidFill>
          <a:latin typeface="Trebuchet MS"/>
          <a:ea typeface="Trebuchet MS" pitchFamily="34" charset="0"/>
          <a:cs typeface="Trebuchet M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rebuchet MS" pitchFamily="34" charset="0"/>
          <a:ea typeface="Trebuchet MS" pitchFamily="34" charset="0"/>
          <a:cs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rebuchet MS" pitchFamily="34" charset="0"/>
          <a:ea typeface="Trebuchet MS" pitchFamily="34" charset="0"/>
          <a:cs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rebuchet MS" pitchFamily="34" charset="0"/>
          <a:ea typeface="Trebuchet MS" pitchFamily="34" charset="0"/>
          <a:cs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rebuchet MS" pitchFamily="34" charset="0"/>
          <a:ea typeface="Trebuchet MS" pitchFamily="34" charset="0"/>
          <a:cs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rebuchet MS" pitchFamily="34" charset="0"/>
          <a:ea typeface="Trebuchet MS" pitchFamily="34" charset="0"/>
          <a:cs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rebuchet MS" pitchFamily="34" charset="0"/>
          <a:ea typeface="Trebuchet MS" pitchFamily="34" charset="0"/>
          <a:cs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rebuchet MS" pitchFamily="34" charset="0"/>
          <a:ea typeface="Trebuchet MS" pitchFamily="34" charset="0"/>
          <a:cs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rebuchet MS" pitchFamily="34" charset="0"/>
          <a:ea typeface="Trebuchet MS" pitchFamily="34" charset="0"/>
          <a:cs typeface="Trebuchet MS" pitchFamily="34" charset="0"/>
        </a:defRPr>
      </a:lvl9pPr>
    </p:titleStyle>
    <p:bodyStyle>
      <a:lvl1pPr marL="265113" indent="-265113" algn="l" rtl="0" eaLnBrk="1" fontAlgn="base" hangingPunct="1">
        <a:spcBef>
          <a:spcPct val="20000"/>
        </a:spcBef>
        <a:spcAft>
          <a:spcPct val="0"/>
        </a:spcAft>
        <a:buClr>
          <a:srgbClr val="8F0D69"/>
        </a:buClr>
        <a:buFont typeface="Wingdings" panose="05000000000000000000" pitchFamily="2" charset="2"/>
        <a:buChar char="§"/>
        <a:defRPr sz="2000" kern="1200">
          <a:solidFill>
            <a:srgbClr val="262626"/>
          </a:solidFill>
          <a:latin typeface="Trebuchet MS"/>
          <a:ea typeface="Trebuchet MS" pitchFamily="34" charset="0"/>
          <a:cs typeface="Trebuchet MS"/>
        </a:defRPr>
      </a:lvl1pPr>
      <a:lvl2pPr marL="539750" indent="-184150" algn="l" rtl="0" eaLnBrk="1" fontAlgn="base" hangingPunct="1">
        <a:spcBef>
          <a:spcPct val="20000"/>
        </a:spcBef>
        <a:spcAft>
          <a:spcPct val="0"/>
        </a:spcAft>
        <a:buClr>
          <a:srgbClr val="8F0D69"/>
        </a:buClr>
        <a:buFont typeface="Wingdings" panose="05000000000000000000" pitchFamily="2" charset="2"/>
        <a:buChar char="§"/>
        <a:defRPr sz="1400" kern="1200">
          <a:solidFill>
            <a:srgbClr val="262626"/>
          </a:solidFill>
          <a:latin typeface="Trebuchet MS"/>
          <a:ea typeface="Trebuchet MS" pitchFamily="34" charset="0"/>
          <a:cs typeface="Trebuchet MS"/>
        </a:defRPr>
      </a:lvl2pPr>
      <a:lvl3pPr marL="895350" indent="-173038" algn="l" rtl="0" eaLnBrk="1" fontAlgn="base" hangingPunct="1">
        <a:spcBef>
          <a:spcPct val="20000"/>
        </a:spcBef>
        <a:spcAft>
          <a:spcPct val="0"/>
        </a:spcAft>
        <a:buClr>
          <a:srgbClr val="8F0D69"/>
        </a:buClr>
        <a:buFont typeface="Wingdings" panose="05000000000000000000" pitchFamily="2" charset="2"/>
        <a:buChar char="§"/>
        <a:defRPr sz="1400" kern="1200">
          <a:solidFill>
            <a:srgbClr val="262626"/>
          </a:solidFill>
          <a:latin typeface="Trebuchet MS"/>
          <a:ea typeface="Trebuchet MS" pitchFamily="34" charset="0"/>
          <a:cs typeface="Trebuchet MS"/>
        </a:defRPr>
      </a:lvl3pPr>
      <a:lvl4pPr marL="1343025" indent="-173038" algn="l" rtl="0" eaLnBrk="1" fontAlgn="base" hangingPunct="1">
        <a:spcBef>
          <a:spcPct val="20000"/>
        </a:spcBef>
        <a:spcAft>
          <a:spcPct val="0"/>
        </a:spcAft>
        <a:buClr>
          <a:srgbClr val="8F0D69"/>
        </a:buClr>
        <a:buFont typeface="Wingdings" panose="05000000000000000000" pitchFamily="2" charset="2"/>
        <a:buChar char="§"/>
        <a:defRPr sz="1400" kern="1200">
          <a:solidFill>
            <a:srgbClr val="262626"/>
          </a:solidFill>
          <a:latin typeface="Trebuchet MS"/>
          <a:ea typeface="Trebuchet MS" pitchFamily="34" charset="0"/>
          <a:cs typeface="Trebuchet MS"/>
        </a:defRPr>
      </a:lvl4pPr>
      <a:lvl5pPr marL="1700213" indent="-174625" algn="l" rtl="0" eaLnBrk="1" fontAlgn="base" hangingPunct="1">
        <a:spcBef>
          <a:spcPct val="20000"/>
        </a:spcBef>
        <a:spcAft>
          <a:spcPct val="0"/>
        </a:spcAft>
        <a:buClr>
          <a:srgbClr val="8F0D69"/>
        </a:buClr>
        <a:buFont typeface="Wingdings" panose="05000000000000000000" pitchFamily="2" charset="2"/>
        <a:buChar char="§"/>
        <a:defRPr sz="1400" kern="1200">
          <a:solidFill>
            <a:srgbClr val="262626"/>
          </a:solidFill>
          <a:latin typeface="Trebuchet MS"/>
          <a:ea typeface="Trebuchet MS" pitchFamily="34" charset="0"/>
          <a:cs typeface="Trebuchet M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Mobbing: avdekking – temaforståelse – tiltak - forebygging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97279" y="2714910"/>
            <a:ext cx="6993737" cy="1067381"/>
          </a:xfrm>
        </p:spPr>
        <p:txBody>
          <a:bodyPr>
            <a:normAutofit/>
          </a:bodyPr>
          <a:lstStyle/>
          <a:p>
            <a:r>
              <a:rPr lang="nb-NO" sz="2400" dirty="0"/>
              <a:t>Pål Roland</a:t>
            </a:r>
          </a:p>
          <a:p>
            <a:r>
              <a:rPr lang="nb-NO" sz="2400" dirty="0"/>
              <a:t>Læringsmiljøsenteret, </a:t>
            </a:r>
            <a:r>
              <a:rPr lang="nb-NO" sz="2400" dirty="0" err="1"/>
              <a:t>UiS</a:t>
            </a:r>
            <a:endParaRPr lang="nb-NO" sz="2400" dirty="0"/>
          </a:p>
          <a:p>
            <a:endParaRPr lang="nb-NO" sz="2400" dirty="0"/>
          </a:p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9675174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Mobbing i barnehagen Lund og Helgeland 2016. Grunnlagsdokument.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284558"/>
            <a:ext cx="7508108" cy="3615687"/>
          </a:xfrm>
        </p:spPr>
        <p:txBody>
          <a:bodyPr/>
          <a:lstStyle/>
          <a:p>
            <a:r>
              <a:rPr lang="nb-NO" sz="3600" dirty="0"/>
              <a:t>Negative hendelser fra andre i lek og samspill</a:t>
            </a:r>
          </a:p>
          <a:p>
            <a:r>
              <a:rPr lang="nb-NO" sz="3600" dirty="0"/>
              <a:t>De opplever å ikke være en betydningsfull person for felleskapet</a:t>
            </a:r>
          </a:p>
        </p:txBody>
      </p:sp>
    </p:spTree>
    <p:extLst>
      <p:ext uri="{BB962C8B-B14F-4D97-AF65-F5344CB8AC3E}">
        <p14:creationId xmlns:p14="http://schemas.microsoft.com/office/powerpoint/2010/main" val="1950860681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Den vanskelige intensjonen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Vanskelig å avgjøre</a:t>
            </a:r>
          </a:p>
          <a:p>
            <a:endParaRPr lang="nb-NO" dirty="0"/>
          </a:p>
          <a:p>
            <a:r>
              <a:rPr lang="nb-NO" dirty="0"/>
              <a:t>Varierer i ulike definisjoner</a:t>
            </a:r>
          </a:p>
          <a:p>
            <a:endParaRPr lang="nb-NO" dirty="0"/>
          </a:p>
          <a:p>
            <a:r>
              <a:rPr lang="nb-NO" dirty="0"/>
              <a:t>Det viktige er å forebygge, avdekke å utvikle gode tiltak</a:t>
            </a:r>
          </a:p>
          <a:p>
            <a:endParaRPr lang="nb-NO" dirty="0"/>
          </a:p>
          <a:p>
            <a:r>
              <a:rPr lang="nb-NO" dirty="0"/>
              <a:t>UDIR sin definisjon</a:t>
            </a:r>
          </a:p>
        </p:txBody>
      </p:sp>
    </p:spTree>
    <p:extLst>
      <p:ext uri="{BB962C8B-B14F-4D97-AF65-F5344CB8AC3E}">
        <p14:creationId xmlns:p14="http://schemas.microsoft.com/office/powerpoint/2010/main" val="3870543794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Ressurs kontroll teori ( </a:t>
            </a:r>
            <a:r>
              <a:rPr lang="nb-NO" dirty="0" err="1"/>
              <a:t>Hawley</a:t>
            </a:r>
            <a:r>
              <a:rPr lang="nb-NO" dirty="0"/>
              <a:t> 2007)</a:t>
            </a:r>
            <a:br>
              <a:rPr lang="nb-NO" dirty="0"/>
            </a:br>
            <a:r>
              <a:rPr lang="nb-NO" dirty="0"/>
              <a:t>En måte å forstå mobbing på…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100" b="1" dirty="0"/>
              <a:t>Hvordan få tak i ressurser? ( som er nødvendige for livet).</a:t>
            </a:r>
          </a:p>
          <a:p>
            <a:endParaRPr lang="nb-NO" sz="21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nb-NO" sz="2100" b="1" dirty="0"/>
              <a:t>Materielle (ting, mat bosted </a:t>
            </a:r>
            <a:r>
              <a:rPr lang="nb-NO" sz="2100" b="1" dirty="0" err="1"/>
              <a:t>osv</a:t>
            </a:r>
            <a:r>
              <a:rPr lang="nb-NO" sz="2100" b="1" dirty="0"/>
              <a:t>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100" b="1" dirty="0"/>
              <a:t>Sosiale  ( venner, partnere  rollemodeller)</a:t>
            </a:r>
          </a:p>
          <a:p>
            <a:pPr marL="0" indent="0">
              <a:buNone/>
            </a:pPr>
            <a:r>
              <a:rPr lang="nb-NO" sz="2100" b="1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100" b="1" dirty="0"/>
              <a:t>Informasjon (som skal til for å skaffe de </a:t>
            </a:r>
            <a:r>
              <a:rPr lang="nb-NO" sz="2100" b="1"/>
              <a:t>to andre </a:t>
            </a:r>
            <a:r>
              <a:rPr lang="nb-NO" sz="2100" b="1" dirty="0"/>
              <a:t>ressursene).</a:t>
            </a:r>
          </a:p>
        </p:txBody>
      </p:sp>
    </p:spTree>
    <p:extLst>
      <p:ext uri="{BB962C8B-B14F-4D97-AF65-F5344CB8AC3E}">
        <p14:creationId xmlns:p14="http://schemas.microsoft.com/office/powerpoint/2010/main" val="739311101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To hoved strategier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60220" y="1312985"/>
            <a:ext cx="5640705" cy="29464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100" b="1" dirty="0"/>
              <a:t>Prososial: vennlig kommunikasjon, sosial kompetanse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100" b="1" dirty="0" err="1"/>
              <a:t>Coercive</a:t>
            </a:r>
            <a:r>
              <a:rPr lang="nb-NO" sz="2100" b="1" dirty="0"/>
              <a:t>: Ta ting, true, mobberelaterte aktiviteter ( negative handlinger) </a:t>
            </a:r>
          </a:p>
          <a:p>
            <a:pPr marL="0" indent="0"/>
            <a:endParaRPr lang="nb-NO" sz="21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100" b="1" dirty="0"/>
              <a:t>Sentralitet i nettverket: hvordan få oppmerksomhet i nettverk, bli midtpunktet, sosial status</a:t>
            </a:r>
          </a:p>
          <a:p>
            <a:endParaRPr lang="nb-NO" sz="2100" dirty="0"/>
          </a:p>
        </p:txBody>
      </p:sp>
    </p:spTree>
    <p:extLst>
      <p:ext uri="{BB962C8B-B14F-4D97-AF65-F5344CB8AC3E}">
        <p14:creationId xmlns:p14="http://schemas.microsoft.com/office/powerpoint/2010/main" val="1369935426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Fire varianter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1800" dirty="0"/>
              <a:t>Prososiale  «</a:t>
            </a:r>
            <a:r>
              <a:rPr lang="nb-NO" sz="1800" dirty="0" err="1"/>
              <a:t>controllers</a:t>
            </a:r>
            <a:r>
              <a:rPr lang="nb-NO" sz="1800" dirty="0"/>
              <a:t>»: høy sosial kompetanse, vennlige, positive i kommunikasjon med andre, lav på konflikt</a:t>
            </a:r>
          </a:p>
          <a:p>
            <a:endParaRPr lang="nb-NO" sz="1800" dirty="0"/>
          </a:p>
          <a:p>
            <a:r>
              <a:rPr lang="nb-NO" sz="1800" dirty="0"/>
              <a:t>Negative «</a:t>
            </a:r>
            <a:r>
              <a:rPr lang="nb-NO" sz="1800" dirty="0" err="1"/>
              <a:t>controllers</a:t>
            </a:r>
            <a:r>
              <a:rPr lang="nb-NO" sz="1800" dirty="0"/>
              <a:t>»: negative handlinger som drivkraft, fiendtlig innstilt,  høy på konflikter</a:t>
            </a:r>
          </a:p>
          <a:p>
            <a:endParaRPr lang="nb-NO" sz="1800" dirty="0"/>
          </a:p>
          <a:p>
            <a:r>
              <a:rPr lang="nb-NO" sz="1800" dirty="0" err="1"/>
              <a:t>Bistrategiske</a:t>
            </a:r>
            <a:r>
              <a:rPr lang="nb-NO" sz="1800" dirty="0"/>
              <a:t> «</a:t>
            </a:r>
            <a:r>
              <a:rPr lang="nb-NO" sz="1800" dirty="0" err="1"/>
              <a:t>controllers</a:t>
            </a:r>
            <a:r>
              <a:rPr lang="nb-NO" sz="1800" dirty="0"/>
              <a:t>)» er kombinasjonen av de over. Har ferdighetene sosialt, men kan bruke negative handlinger for å oppnå ting. Skårer høyt på sosial dominans, status blant </a:t>
            </a:r>
            <a:r>
              <a:rPr lang="nb-NO" sz="1800" dirty="0" err="1"/>
              <a:t>jevnaldrene</a:t>
            </a:r>
            <a:r>
              <a:rPr lang="nb-NO" sz="1800" dirty="0"/>
              <a:t>. Disse har vennenettverk som de prososiale.</a:t>
            </a:r>
          </a:p>
          <a:p>
            <a:r>
              <a:rPr lang="nb-NO" sz="1800" dirty="0"/>
              <a:t>Passive: De som ikke får tak i ressurser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2275071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Utestengning psykologiske mekanismer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5332" y="1129085"/>
            <a:ext cx="6090699" cy="347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202786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Mobbingens Dynamikk 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1" y="1104900"/>
            <a:ext cx="578855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364760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Hvem utgjør risikogruppene?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/>
              <a:t>Utsatt for mobbing:</a:t>
            </a:r>
          </a:p>
          <a:p>
            <a:pPr marL="0" indent="0">
              <a:buNone/>
            </a:pPr>
            <a:r>
              <a:rPr lang="nb-NO" dirty="0"/>
              <a:t>Sårbarhet knyttet til</a:t>
            </a:r>
          </a:p>
          <a:p>
            <a:r>
              <a:rPr lang="nb-NO" dirty="0"/>
              <a:t>Utagerende </a:t>
            </a:r>
          </a:p>
          <a:p>
            <a:r>
              <a:rPr lang="nb-NO" dirty="0"/>
              <a:t>Innadvendte </a:t>
            </a:r>
          </a:p>
          <a:p>
            <a:r>
              <a:rPr lang="nb-NO" dirty="0"/>
              <a:t>Skoleflinke i grupper med utrygge læringsmiljø</a:t>
            </a:r>
          </a:p>
          <a:p>
            <a:endParaRPr lang="nb-NO" dirty="0"/>
          </a:p>
          <a:p>
            <a:r>
              <a:rPr lang="nb-NO" dirty="0"/>
              <a:t>De som utøver og blir også utsatt for mobbing</a:t>
            </a:r>
          </a:p>
          <a:p>
            <a:endParaRPr lang="nb-NO" dirty="0"/>
          </a:p>
          <a:p>
            <a:r>
              <a:rPr lang="nb-NO" dirty="0" err="1"/>
              <a:t>Nurmi</a:t>
            </a:r>
            <a:r>
              <a:rPr lang="nb-NO" dirty="0"/>
              <a:t> 2012 metaanalyse</a:t>
            </a:r>
          </a:p>
        </p:txBody>
      </p:sp>
    </p:spTree>
    <p:extLst>
      <p:ext uri="{BB962C8B-B14F-4D97-AF65-F5344CB8AC3E}">
        <p14:creationId xmlns:p14="http://schemas.microsoft.com/office/powerpoint/2010/main" val="4119866606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Hvem utøver? Hvor ser vi?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Elever med popularitet, sentralitet i nettverket. Kan bruke negative strategier for å oppnå dette.</a:t>
            </a:r>
          </a:p>
          <a:p>
            <a:endParaRPr lang="nb-NO" dirty="0"/>
          </a:p>
          <a:p>
            <a:r>
              <a:rPr lang="nb-NO" dirty="0" err="1"/>
              <a:t>Bully</a:t>
            </a:r>
            <a:r>
              <a:rPr lang="nb-NO" dirty="0"/>
              <a:t> - </a:t>
            </a:r>
            <a:r>
              <a:rPr lang="nb-NO" dirty="0" err="1"/>
              <a:t>victims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84524994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275410" y="844154"/>
            <a:ext cx="194429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050"/>
              <a:t>Cassidy 1999, Lazarus 2006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331119" y="573882"/>
            <a:ext cx="124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b="1"/>
              <a:t>Belastninger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1547813" y="844154"/>
            <a:ext cx="0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1818085" y="844154"/>
            <a:ext cx="0" cy="3226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2087166" y="844154"/>
            <a:ext cx="0" cy="3226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871663" y="2532460"/>
            <a:ext cx="8643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1385888" y="2193131"/>
            <a:ext cx="0" cy="129659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3168253" y="2301479"/>
            <a:ext cx="59412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/>
              <a:t>Øker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3006328" y="4354116"/>
            <a:ext cx="7560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/>
              <a:t>Minker</a:t>
            </a:r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V="1">
            <a:off x="3383756" y="2571750"/>
            <a:ext cx="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1871663" y="2409825"/>
            <a:ext cx="26908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500"/>
              <a:t>1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3275410" y="2031207"/>
            <a:ext cx="270272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500"/>
              <a:t>2</a:t>
            </a: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4463654" y="2139554"/>
            <a:ext cx="37742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500"/>
              <a:t>3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5706666" y="2139554"/>
            <a:ext cx="378619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500"/>
              <a:t>4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7002067" y="2193132"/>
            <a:ext cx="26908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500"/>
              <a:t>5</a:t>
            </a:r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4139804" y="2787254"/>
            <a:ext cx="972740" cy="1350169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b-NO" altLang="nb-NO" b="1"/>
              <a:t>Verdier </a:t>
            </a:r>
          </a:p>
          <a:p>
            <a:pPr algn="ctr" eaLnBrk="1" hangingPunct="1"/>
            <a:r>
              <a:rPr lang="nb-NO" altLang="nb-NO" b="1"/>
              <a:t>truet</a:t>
            </a: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2897981" y="2787254"/>
            <a:ext cx="971550" cy="1350169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b-NO" altLang="nb-NO" b="1"/>
              <a:t>Sosial </a:t>
            </a:r>
          </a:p>
          <a:p>
            <a:pPr algn="ctr" eaLnBrk="1" hangingPunct="1"/>
            <a:r>
              <a:rPr lang="nb-NO" altLang="nb-NO" b="1"/>
              <a:t>støtte</a:t>
            </a:r>
          </a:p>
          <a:p>
            <a:pPr algn="ctr" eaLnBrk="1" hangingPunct="1"/>
            <a:endParaRPr lang="nb-NO" altLang="nb-NO"/>
          </a:p>
        </p:txBody>
      </p:sp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5381625" y="2787254"/>
            <a:ext cx="971550" cy="1350169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b-NO" altLang="nb-NO" b="1"/>
              <a:t>Mål-</a:t>
            </a:r>
          </a:p>
          <a:p>
            <a:pPr algn="ctr" eaLnBrk="1" hangingPunct="1"/>
            <a:r>
              <a:rPr lang="nb-NO" altLang="nb-NO" b="1"/>
              <a:t>forpliktelse</a:t>
            </a:r>
          </a:p>
        </p:txBody>
      </p:sp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6624638" y="2787254"/>
            <a:ext cx="972741" cy="1350169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b-NO" altLang="nb-NO" b="1"/>
              <a:t>Kognitiv </a:t>
            </a:r>
          </a:p>
          <a:p>
            <a:pPr algn="ctr" eaLnBrk="1" hangingPunct="1"/>
            <a:r>
              <a:rPr lang="nb-NO" altLang="nb-NO" b="1"/>
              <a:t>vurdering</a:t>
            </a:r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1601391" y="2787254"/>
            <a:ext cx="971550" cy="685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b-NO" altLang="nb-NO" b="1"/>
              <a:t>Mangel på </a:t>
            </a:r>
          </a:p>
          <a:p>
            <a:pPr algn="ctr" eaLnBrk="1" hangingPunct="1"/>
            <a:r>
              <a:rPr lang="nb-NO" altLang="nb-NO" b="1"/>
              <a:t>kontroll</a:t>
            </a:r>
          </a:p>
        </p:txBody>
      </p:sp>
      <p:sp>
        <p:nvSpPr>
          <p:cNvPr id="60438" name="Rectangle 22"/>
          <p:cNvSpPr>
            <a:spLocks noChangeArrowheads="1"/>
          </p:cNvSpPr>
          <p:nvPr/>
        </p:nvSpPr>
        <p:spPr bwMode="auto">
          <a:xfrm>
            <a:off x="1601391" y="3489722"/>
            <a:ext cx="971550" cy="685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b-NO" altLang="nb-NO" b="1"/>
              <a:t>Mister troen</a:t>
            </a:r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>
            <a:off x="1385887" y="3489722"/>
            <a:ext cx="21550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0440" name="Line 24"/>
          <p:cNvSpPr>
            <a:spLocks noChangeShapeType="1"/>
          </p:cNvSpPr>
          <p:nvPr/>
        </p:nvSpPr>
        <p:spPr bwMode="auto">
          <a:xfrm>
            <a:off x="2574131" y="3489722"/>
            <a:ext cx="323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0441" name="Line 25"/>
          <p:cNvSpPr>
            <a:spLocks noChangeShapeType="1"/>
          </p:cNvSpPr>
          <p:nvPr/>
        </p:nvSpPr>
        <p:spPr bwMode="auto">
          <a:xfrm>
            <a:off x="3869532" y="3489722"/>
            <a:ext cx="2702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0442" name="Line 26"/>
          <p:cNvSpPr>
            <a:spLocks noChangeShapeType="1"/>
          </p:cNvSpPr>
          <p:nvPr/>
        </p:nvSpPr>
        <p:spPr bwMode="auto">
          <a:xfrm>
            <a:off x="5112544" y="3489722"/>
            <a:ext cx="2690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0443" name="Line 27"/>
          <p:cNvSpPr>
            <a:spLocks noChangeShapeType="1"/>
          </p:cNvSpPr>
          <p:nvPr/>
        </p:nvSpPr>
        <p:spPr bwMode="auto">
          <a:xfrm>
            <a:off x="6354366" y="3489722"/>
            <a:ext cx="2702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0444" name="Rectangle 28"/>
          <p:cNvSpPr>
            <a:spLocks noChangeArrowheads="1"/>
          </p:cNvSpPr>
          <p:nvPr/>
        </p:nvSpPr>
        <p:spPr bwMode="auto">
          <a:xfrm>
            <a:off x="1331119" y="1221581"/>
            <a:ext cx="1079897" cy="972741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b-NO" altLang="nb-NO" b="1"/>
              <a:t>Egen </a:t>
            </a:r>
          </a:p>
          <a:p>
            <a:pPr algn="ctr" eaLnBrk="1" hangingPunct="1"/>
            <a:r>
              <a:rPr lang="nb-NO" altLang="nb-NO" b="1"/>
              <a:t>kapasitet</a:t>
            </a:r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1385888" y="573882"/>
            <a:ext cx="1026319" cy="594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 rot="5400000">
            <a:off x="2549129" y="3165961"/>
            <a:ext cx="29158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/>
              <a:t>- - - - - - - - - - - - - - - - - - - - - - - - - - </a:t>
            </a:r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3383756" y="4192191"/>
            <a:ext cx="0" cy="1619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b-NO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3383756" y="4192191"/>
            <a:ext cx="0" cy="1619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b-NO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>
            <a:off x="3383756" y="4192191"/>
            <a:ext cx="0" cy="1619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b-NO"/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 flipV="1">
            <a:off x="3383756" y="2571750"/>
            <a:ext cx="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3383756" y="4245769"/>
            <a:ext cx="0" cy="216694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b-NO"/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3221831" y="4192191"/>
            <a:ext cx="323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rnd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b-NO" altLang="nb-NO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3383756" y="4245769"/>
            <a:ext cx="0" cy="216694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b-NO"/>
          </a:p>
        </p:txBody>
      </p:sp>
      <p:sp>
        <p:nvSpPr>
          <p:cNvPr id="60454" name="Line 38"/>
          <p:cNvSpPr>
            <a:spLocks noChangeShapeType="1"/>
          </p:cNvSpPr>
          <p:nvPr/>
        </p:nvSpPr>
        <p:spPr bwMode="auto">
          <a:xfrm rot="10800000" flipV="1">
            <a:off x="3383756" y="4192191"/>
            <a:ext cx="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0455" name="Rectangle 39"/>
          <p:cNvSpPr>
            <a:spLocks noChangeArrowheads="1"/>
          </p:cNvSpPr>
          <p:nvPr/>
        </p:nvSpPr>
        <p:spPr bwMode="auto">
          <a:xfrm>
            <a:off x="6030516" y="141685"/>
            <a:ext cx="1646634" cy="188952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nb-NO" altLang="nb-NO" sz="1200"/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6084094" y="195263"/>
            <a:ext cx="15823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1200" b="1"/>
              <a:t>Kognitiv vurdering Individvariabler</a:t>
            </a:r>
          </a:p>
          <a:p>
            <a:pPr eaLnBrk="1" hangingPunct="1"/>
            <a:r>
              <a:rPr lang="nb-NO" altLang="nb-NO" sz="1200" b="1"/>
              <a:t>Coping</a:t>
            </a:r>
          </a:p>
        </p:txBody>
      </p:sp>
      <p:sp>
        <p:nvSpPr>
          <p:cNvPr id="60457" name="Text Box 41"/>
          <p:cNvSpPr txBox="1">
            <a:spLocks noChangeArrowheads="1"/>
          </p:cNvSpPr>
          <p:nvPr/>
        </p:nvSpPr>
        <p:spPr bwMode="auto">
          <a:xfrm>
            <a:off x="5975748" y="735806"/>
            <a:ext cx="1674019" cy="122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1050"/>
              <a:t>Opplevd kontroll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1050"/>
              <a:t>Opplevd støtte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1050"/>
              <a:t>Prestasjonsmotivasjon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1050"/>
              <a:t>Problemløsningsstil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1050"/>
              <a:t>Optimisme</a:t>
            </a:r>
          </a:p>
        </p:txBody>
      </p:sp>
      <p:sp>
        <p:nvSpPr>
          <p:cNvPr id="60458" name="Line 42"/>
          <p:cNvSpPr>
            <a:spLocks noChangeShapeType="1"/>
          </p:cNvSpPr>
          <p:nvPr/>
        </p:nvSpPr>
        <p:spPr bwMode="auto">
          <a:xfrm>
            <a:off x="7110413" y="4192191"/>
            <a:ext cx="0" cy="2155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b-NO"/>
          </a:p>
        </p:txBody>
      </p:sp>
      <p:sp>
        <p:nvSpPr>
          <p:cNvPr id="60459" name="Rectangle 43"/>
          <p:cNvSpPr>
            <a:spLocks noChangeArrowheads="1"/>
          </p:cNvSpPr>
          <p:nvPr/>
        </p:nvSpPr>
        <p:spPr bwMode="auto">
          <a:xfrm>
            <a:off x="6678217" y="4387453"/>
            <a:ext cx="972740" cy="614363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b-NO" altLang="nb-NO" b="1"/>
              <a:t>Helse/</a:t>
            </a:r>
          </a:p>
          <a:p>
            <a:pPr algn="ctr" eaLnBrk="1" hangingPunct="1"/>
            <a:r>
              <a:rPr lang="nb-NO" altLang="nb-NO" b="1"/>
              <a:t>Sykdom</a:t>
            </a: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2681288" y="141685"/>
            <a:ext cx="291584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b-NO" altLang="nb-NO" sz="2100" b="1">
                <a:solidFill>
                  <a:schemeClr val="tx2"/>
                </a:solidFill>
              </a:rPr>
              <a:t>En modell for stressforståelse</a:t>
            </a:r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ctrTitle"/>
          </p:nvPr>
        </p:nvSpPr>
        <p:spPr>
          <a:xfrm flipH="1">
            <a:off x="640081" y="742950"/>
            <a:ext cx="45719" cy="1428750"/>
          </a:xfrm>
        </p:spPr>
        <p:txBody>
          <a:bodyPr/>
          <a:lstStyle/>
          <a:p>
            <a:pPr eaLnBrk="1" hangingPunct="1"/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375314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20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20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20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0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/>
      <p:bldP spid="60420" grpId="0" animBg="1"/>
      <p:bldP spid="60421" grpId="0" animBg="1"/>
      <p:bldP spid="60422" grpId="0" animBg="1"/>
      <p:bldP spid="60424" grpId="0" animBg="1"/>
      <p:bldP spid="60425" grpId="0"/>
      <p:bldP spid="60426" grpId="0"/>
      <p:bldP spid="60427" grpId="0" animBg="1"/>
      <p:bldP spid="60428" grpId="0"/>
      <p:bldP spid="60429" grpId="0"/>
      <p:bldP spid="60430" grpId="0"/>
      <p:bldP spid="60431" grpId="0"/>
      <p:bldP spid="60432" grpId="0"/>
      <p:bldP spid="60433" grpId="0" animBg="1"/>
      <p:bldP spid="60434" grpId="0" animBg="1"/>
      <p:bldP spid="60435" grpId="0" animBg="1"/>
      <p:bldP spid="60436" grpId="0" animBg="1"/>
      <p:bldP spid="60437" grpId="0" animBg="1"/>
      <p:bldP spid="60438" grpId="0" animBg="1"/>
      <p:bldP spid="60439" grpId="0" animBg="1"/>
      <p:bldP spid="60440" grpId="0" animBg="1"/>
      <p:bldP spid="60441" grpId="0" animBg="1"/>
      <p:bldP spid="60442" grpId="0" animBg="1"/>
      <p:bldP spid="60443" grpId="0" animBg="1"/>
      <p:bldP spid="60444" grpId="0" animBg="1"/>
      <p:bldP spid="60446" grpId="0"/>
      <p:bldP spid="60450" grpId="0" animBg="1"/>
      <p:bldP spid="60454" grpId="0" animBg="1"/>
      <p:bldP spid="60455" grpId="0" animBg="1"/>
      <p:bldP spid="60456" grpId="0"/>
      <p:bldP spid="60457" grpId="0"/>
      <p:bldP spid="60458" grpId="0" animBg="1"/>
      <p:bldP spid="604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Gapet mellom teori og praksis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0" y="1516063"/>
            <a:ext cx="381000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377341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Autoritative klima Cornell et al 2016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Klima hen speiler på de ansatte kollektivt.</a:t>
            </a:r>
          </a:p>
          <a:p>
            <a:endParaRPr lang="nb-NO" dirty="0"/>
          </a:p>
          <a:p>
            <a:r>
              <a:rPr lang="nb-NO" dirty="0"/>
              <a:t>Relasjon</a:t>
            </a:r>
          </a:p>
          <a:p>
            <a:endParaRPr lang="nb-NO" dirty="0"/>
          </a:p>
          <a:p>
            <a:r>
              <a:rPr lang="nb-NO" dirty="0"/>
              <a:t>Klare og rettferdige regler som er implementert</a:t>
            </a:r>
          </a:p>
          <a:p>
            <a:endParaRPr lang="nb-NO" dirty="0"/>
          </a:p>
          <a:p>
            <a:r>
              <a:rPr lang="nb-NO" dirty="0"/>
              <a:t>Gir best virkning mot mobbing over tid</a:t>
            </a:r>
          </a:p>
        </p:txBody>
      </p:sp>
    </p:spTree>
    <p:extLst>
      <p:ext uri="{BB962C8B-B14F-4D97-AF65-F5344CB8AC3E}">
        <p14:creationId xmlns:p14="http://schemas.microsoft.com/office/powerpoint/2010/main" val="2981591981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Det autoritative perspektivet (</a:t>
            </a:r>
            <a:r>
              <a:rPr lang="nb-NO" dirty="0" err="1"/>
              <a:t>Baumrind</a:t>
            </a:r>
            <a:r>
              <a:rPr lang="nb-NO" dirty="0"/>
              <a:t> 1991)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284559"/>
            <a:ext cx="45719" cy="3291840"/>
          </a:xfrm>
        </p:spPr>
        <p:txBody>
          <a:bodyPr/>
          <a:lstStyle/>
          <a:p>
            <a:endParaRPr lang="nb-NO" dirty="0"/>
          </a:p>
        </p:txBody>
      </p:sp>
      <p:grpSp>
        <p:nvGrpSpPr>
          <p:cNvPr id="5" name="Lerret 68"/>
          <p:cNvGrpSpPr/>
          <p:nvPr/>
        </p:nvGrpSpPr>
        <p:grpSpPr>
          <a:xfrm>
            <a:off x="1657350" y="1383030"/>
            <a:ext cx="5829300" cy="4812030"/>
            <a:chOff x="0" y="0"/>
            <a:chExt cx="5829300" cy="5143500"/>
          </a:xfrm>
        </p:grpSpPr>
        <p:sp>
          <p:nvSpPr>
            <p:cNvPr id="6" name="Rektangel 5"/>
            <p:cNvSpPr/>
            <p:nvPr/>
          </p:nvSpPr>
          <p:spPr>
            <a:xfrm>
              <a:off x="0" y="0"/>
              <a:ext cx="5829300" cy="5143500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</p:sp>
        <p:cxnSp>
          <p:nvCxnSpPr>
            <p:cNvPr id="7" name="Line 16"/>
            <p:cNvCxnSpPr/>
            <p:nvPr/>
          </p:nvCxnSpPr>
          <p:spPr bwMode="auto">
            <a:xfrm flipV="1">
              <a:off x="230188" y="1600200"/>
              <a:ext cx="2971800" cy="79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Line 17"/>
            <p:cNvCxnSpPr/>
            <p:nvPr/>
          </p:nvCxnSpPr>
          <p:spPr bwMode="auto">
            <a:xfrm flipV="1">
              <a:off x="1714500" y="457200"/>
              <a:ext cx="794" cy="24003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3314700" y="685800"/>
              <a:ext cx="2057400" cy="34925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Relasjonsakse, eksempler:</a:t>
              </a:r>
              <a:endParaRPr lang="nb-NO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– perspektivtaking</a:t>
              </a:r>
              <a:endParaRPr lang="nb-NO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– småprat</a:t>
              </a:r>
              <a:endParaRPr lang="nb-NO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– lek</a:t>
              </a:r>
              <a:endParaRPr lang="nb-NO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– aktiviteter</a:t>
              </a:r>
              <a:endParaRPr lang="nb-NO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– «banking time»</a:t>
              </a:r>
              <a:endParaRPr lang="nb-NO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– mestringsopplevelser</a:t>
              </a:r>
              <a:endParaRPr lang="nb-NO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- sensitiv kommunikasjon</a:t>
              </a:r>
              <a:endParaRPr lang="nb-NO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nb-NO" sz="1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- positivt klima</a:t>
              </a:r>
              <a:endParaRPr lang="nb-NO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 Box 19"/>
            <p:cNvSpPr txBox="1">
              <a:spLocks noChangeArrowheads="1"/>
            </p:cNvSpPr>
            <p:nvPr/>
          </p:nvSpPr>
          <p:spPr bwMode="auto">
            <a:xfrm>
              <a:off x="1123950" y="0"/>
              <a:ext cx="1143000" cy="457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1200" b="1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Kontrollakse</a:t>
              </a:r>
              <a:endParaRPr lang="nb-NO" sz="12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1944688" y="800100"/>
              <a:ext cx="1257300" cy="457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Autoritativ</a:t>
              </a:r>
              <a:endParaRPr lang="nb-NO" sz="12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nb-NO" sz="12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230188" y="1943100"/>
              <a:ext cx="1143000" cy="8001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Forsømmende</a:t>
              </a:r>
              <a:endParaRPr lang="nb-NO" sz="12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230188" y="800100"/>
              <a:ext cx="1028700" cy="457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Autoritær</a:t>
              </a:r>
              <a:endParaRPr lang="nb-NO" sz="12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 Box 24"/>
            <p:cNvSpPr txBox="1">
              <a:spLocks noChangeArrowheads="1"/>
            </p:cNvSpPr>
            <p:nvPr/>
          </p:nvSpPr>
          <p:spPr bwMode="auto">
            <a:xfrm>
              <a:off x="1944688" y="800100"/>
              <a:ext cx="1143000" cy="571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Autoritativ</a:t>
              </a:r>
              <a:endParaRPr lang="nb-NO" sz="12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Text Box 25"/>
            <p:cNvSpPr txBox="1">
              <a:spLocks noChangeArrowheads="1"/>
            </p:cNvSpPr>
            <p:nvPr/>
          </p:nvSpPr>
          <p:spPr bwMode="auto">
            <a:xfrm>
              <a:off x="1944688" y="1943100"/>
              <a:ext cx="1143000" cy="2809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n-US" sz="120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Ettergivende</a:t>
              </a:r>
              <a:endParaRPr lang="nb-NO" sz="12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5539420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Tiltak: de som ha blitt utsatt for mobbing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200" b="1" dirty="0"/>
              <a:t>Positiv perspektivtaking</a:t>
            </a:r>
          </a:p>
          <a:p>
            <a:r>
              <a:rPr lang="nb-NO" sz="3200" b="1" dirty="0"/>
              <a:t>Emosjonell støtte</a:t>
            </a:r>
          </a:p>
          <a:p>
            <a:r>
              <a:rPr lang="nb-NO" sz="3200" b="1" dirty="0"/>
              <a:t>Selvbilde styrking</a:t>
            </a:r>
          </a:p>
          <a:p>
            <a:r>
              <a:rPr lang="nb-NO" sz="3200" b="1" dirty="0"/>
              <a:t>Hjelpe inn i vennenettverk</a:t>
            </a:r>
          </a:p>
          <a:p>
            <a:r>
              <a:rPr lang="nb-NO" sz="3200" b="1" dirty="0"/>
              <a:t>Sosial kompetansetrening</a:t>
            </a:r>
          </a:p>
          <a:p>
            <a:r>
              <a:rPr lang="nb-NO" sz="3200" b="1" dirty="0"/>
              <a:t>Sikre inkludering over tid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7584407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Tiltak: de som mobber og selv blir mobbet.</a:t>
            </a:r>
            <a:br>
              <a:rPr lang="nb-NO" dirty="0"/>
            </a:br>
            <a:r>
              <a:rPr lang="nb-NO" dirty="0" err="1"/>
              <a:t>Bully</a:t>
            </a:r>
            <a:r>
              <a:rPr lang="nb-NO" dirty="0"/>
              <a:t> </a:t>
            </a:r>
            <a:r>
              <a:rPr lang="nb-NO" dirty="0" err="1"/>
              <a:t>victims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284559"/>
            <a:ext cx="7508108" cy="3564278"/>
          </a:xfrm>
        </p:spPr>
        <p:txBody>
          <a:bodyPr/>
          <a:lstStyle/>
          <a:p>
            <a:r>
              <a:rPr lang="nb-NO" sz="2800" dirty="0"/>
              <a:t>Om lære negative handlinger</a:t>
            </a:r>
          </a:p>
          <a:p>
            <a:r>
              <a:rPr lang="nb-NO" sz="2800" dirty="0"/>
              <a:t>Håndtere negative følelser</a:t>
            </a:r>
          </a:p>
          <a:p>
            <a:r>
              <a:rPr lang="nb-NO" sz="2800" dirty="0"/>
              <a:t>Emosjonell støtte</a:t>
            </a:r>
          </a:p>
          <a:p>
            <a:r>
              <a:rPr lang="nb-NO" sz="2800" dirty="0"/>
              <a:t>Lære normer</a:t>
            </a:r>
          </a:p>
          <a:p>
            <a:r>
              <a:rPr lang="nb-NO" sz="2800" dirty="0"/>
              <a:t>Sikre vennenettverk</a:t>
            </a:r>
          </a:p>
          <a:p>
            <a:r>
              <a:rPr lang="nb-NO" sz="2800" dirty="0"/>
              <a:t>Stressreduserende tiltak</a:t>
            </a:r>
          </a:p>
          <a:p>
            <a:r>
              <a:rPr lang="nb-NO" sz="2800" dirty="0"/>
              <a:t>Behandling kan også være aktuelt</a:t>
            </a:r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985490937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Tiltak: de som utøver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268656"/>
            <a:ext cx="7508108" cy="3518029"/>
          </a:xfrm>
        </p:spPr>
        <p:txBody>
          <a:bodyPr/>
          <a:lstStyle/>
          <a:p>
            <a:r>
              <a:rPr lang="nb-NO" sz="2800" dirty="0"/>
              <a:t>Om lære til positive ledere </a:t>
            </a:r>
          </a:p>
          <a:p>
            <a:r>
              <a:rPr lang="nb-NO" sz="2800" dirty="0"/>
              <a:t>Stimulere verdien inkludering</a:t>
            </a:r>
          </a:p>
          <a:p>
            <a:r>
              <a:rPr lang="nb-NO" sz="2800" dirty="0"/>
              <a:t>Sosial kompetansetrening omdiskutert</a:t>
            </a:r>
          </a:p>
          <a:p>
            <a:r>
              <a:rPr lang="nb-NO" sz="2800" dirty="0"/>
              <a:t>Normdanning</a:t>
            </a:r>
          </a:p>
          <a:p>
            <a:r>
              <a:rPr lang="nb-NO" sz="2800" dirty="0"/>
              <a:t>Omdefinere hva som gir status</a:t>
            </a:r>
          </a:p>
          <a:p>
            <a:r>
              <a:rPr lang="nb-NO" sz="2800" dirty="0"/>
              <a:t>Medløperne – ta avstand</a:t>
            </a:r>
          </a:p>
          <a:p>
            <a:r>
              <a:rPr lang="nb-NO" sz="2800" dirty="0"/>
              <a:t>Autoritative voksne av sterk grad</a:t>
            </a:r>
          </a:p>
        </p:txBody>
      </p:sp>
    </p:spTree>
    <p:extLst>
      <p:ext uri="{BB962C8B-B14F-4D97-AF65-F5344CB8AC3E}">
        <p14:creationId xmlns:p14="http://schemas.microsoft.com/office/powerpoint/2010/main" val="3968460670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Implementeringsplan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Dosering</a:t>
            </a:r>
          </a:p>
          <a:p>
            <a:r>
              <a:rPr lang="nb-NO" dirty="0"/>
              <a:t>Lese fagstoff minst tre ganger i halvåret ( mellomarbeid)</a:t>
            </a:r>
          </a:p>
          <a:p>
            <a:r>
              <a:rPr lang="nb-NO" dirty="0"/>
              <a:t>Metode: IGP, kollegaveiledning, workshops</a:t>
            </a:r>
          </a:p>
          <a:p>
            <a:r>
              <a:rPr lang="nb-NO" dirty="0"/>
              <a:t>Tidfestes</a:t>
            </a:r>
          </a:p>
          <a:p>
            <a:r>
              <a:rPr lang="nb-NO" dirty="0"/>
              <a:t>Ansvarsfordeling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Meyer et al 2012: implementeringsplan et kritisk viktig steg i implementeringsprosessen.</a:t>
            </a:r>
          </a:p>
        </p:txBody>
      </p:sp>
    </p:spTree>
    <p:extLst>
      <p:ext uri="{BB962C8B-B14F-4D97-AF65-F5344CB8AC3E}">
        <p14:creationId xmlns:p14="http://schemas.microsoft.com/office/powerpoint/2010/main" val="1859642306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Kjernekomponenter i Inkluderende barnehage og skolemiljø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Forstå mekanismene</a:t>
            </a:r>
          </a:p>
          <a:p>
            <a:r>
              <a:rPr lang="nb-NO" dirty="0"/>
              <a:t>Avdekking</a:t>
            </a:r>
          </a:p>
          <a:p>
            <a:r>
              <a:rPr lang="nb-NO" dirty="0"/>
              <a:t>Kapasitetsbygging</a:t>
            </a:r>
          </a:p>
          <a:p>
            <a:r>
              <a:rPr lang="nb-NO" dirty="0"/>
              <a:t>Forebygging</a:t>
            </a:r>
          </a:p>
          <a:p>
            <a:r>
              <a:rPr lang="nb-NO" dirty="0"/>
              <a:t>Tiltak rettet mot alle ( universelle)</a:t>
            </a:r>
          </a:p>
          <a:p>
            <a:r>
              <a:rPr lang="nb-NO" dirty="0"/>
              <a:t>Tiltak mot bestemte risikogrupper ( selekterte)</a:t>
            </a:r>
          </a:p>
          <a:p>
            <a:r>
              <a:rPr lang="nb-NO" dirty="0"/>
              <a:t>Sterke tiltak i krevende saker ( indikerte)</a:t>
            </a:r>
          </a:p>
          <a:p>
            <a:endParaRPr lang="nb-NO" dirty="0"/>
          </a:p>
          <a:p>
            <a:r>
              <a:rPr lang="nb-NO" dirty="0"/>
              <a:t>Hva gjør vi i situasjonene som oppstår?</a:t>
            </a:r>
          </a:p>
        </p:txBody>
      </p:sp>
    </p:spTree>
    <p:extLst>
      <p:ext uri="{BB962C8B-B14F-4D97-AF65-F5344CB8AC3E}">
        <p14:creationId xmlns:p14="http://schemas.microsoft.com/office/powerpoint/2010/main" val="3936746748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Fange opp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Kompetanse</a:t>
            </a:r>
          </a:p>
          <a:p>
            <a:r>
              <a:rPr lang="nb-NO" dirty="0"/>
              <a:t>Motivasjon</a:t>
            </a:r>
          </a:p>
          <a:p>
            <a:r>
              <a:rPr lang="nb-NO" dirty="0"/>
              <a:t>Holdninger – inkluderende</a:t>
            </a:r>
          </a:p>
          <a:p>
            <a:pPr marL="0" indent="0">
              <a:buNone/>
            </a:pPr>
            <a:r>
              <a:rPr lang="nb-NO" dirty="0"/>
              <a:t>Begrepet kapasitet</a:t>
            </a:r>
          </a:p>
          <a:p>
            <a:endParaRPr lang="nb-NO" dirty="0"/>
          </a:p>
          <a:p>
            <a:r>
              <a:rPr lang="nb-NO" dirty="0"/>
              <a:t>Sensitivitet og perspektiv taking ( </a:t>
            </a:r>
            <a:r>
              <a:rPr lang="nb-NO" dirty="0" err="1"/>
              <a:t>Pianta</a:t>
            </a:r>
            <a:r>
              <a:rPr lang="nb-NO" dirty="0"/>
              <a:t> mfl 2012)</a:t>
            </a:r>
          </a:p>
          <a:p>
            <a:endParaRPr lang="nb-NO" dirty="0"/>
          </a:p>
          <a:p>
            <a:r>
              <a:rPr lang="nb-NO" dirty="0"/>
              <a:t>Hvilke grupper trenger beskyttelse?</a:t>
            </a:r>
          </a:p>
        </p:txBody>
      </p:sp>
    </p:spTree>
    <p:extLst>
      <p:ext uri="{BB962C8B-B14F-4D97-AF65-F5344CB8AC3E}">
        <p14:creationId xmlns:p14="http://schemas.microsoft.com/office/powerpoint/2010/main" val="1096016663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Klasseledelse – relatert til avdekking</a:t>
            </a:r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2919" y="1284288"/>
            <a:ext cx="4376963" cy="329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3107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Innblikk – et observasjonsverktøy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 krevende saker</a:t>
            </a:r>
          </a:p>
          <a:p>
            <a:r>
              <a:rPr lang="nb-NO" dirty="0"/>
              <a:t>Sosiometriske observasjoner</a:t>
            </a:r>
          </a:p>
          <a:p>
            <a:r>
              <a:rPr lang="nb-NO" dirty="0"/>
              <a:t>Gir gode bilder av komplekse klynger og vennerelasjoner</a:t>
            </a:r>
          </a:p>
          <a:p>
            <a:endParaRPr lang="nb-NO" dirty="0"/>
          </a:p>
          <a:p>
            <a:r>
              <a:rPr lang="nb-NO" dirty="0"/>
              <a:t>Krever mye tid</a:t>
            </a:r>
          </a:p>
          <a:p>
            <a:r>
              <a:rPr lang="nb-NO" dirty="0"/>
              <a:t>Omfattende arbeid</a:t>
            </a:r>
          </a:p>
        </p:txBody>
      </p:sp>
    </p:spTree>
    <p:extLst>
      <p:ext uri="{BB962C8B-B14F-4D97-AF65-F5344CB8AC3E}">
        <p14:creationId xmlns:p14="http://schemas.microsoft.com/office/powerpoint/2010/main" val="194384582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Endringer i organisasjonen. </a:t>
            </a:r>
            <a:r>
              <a:rPr lang="nb-NO" dirty="0" err="1"/>
              <a:t>Fixsen</a:t>
            </a:r>
            <a:r>
              <a:rPr lang="nb-NO" dirty="0"/>
              <a:t> mfl 2005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2104" y="1284288"/>
            <a:ext cx="6518593" cy="329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66871"/>
      </p:ext>
    </p:extLst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Spekter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anonym spørreundersøkelse</a:t>
            </a:r>
          </a:p>
          <a:p>
            <a:r>
              <a:rPr lang="nb-NO" dirty="0"/>
              <a:t>Kan brukes en gang i året eller hver semester.</a:t>
            </a:r>
          </a:p>
          <a:p>
            <a:r>
              <a:rPr lang="nb-NO" dirty="0"/>
              <a:t>Fra 3 klasse</a:t>
            </a:r>
          </a:p>
          <a:p>
            <a:r>
              <a:rPr lang="nb-NO" dirty="0"/>
              <a:t>Under 3 klasse </a:t>
            </a:r>
            <a:r>
              <a:rPr lang="nb-NO"/>
              <a:t>- samtaleguide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4659371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Legitimeringsprosesser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Forsvarsmekanisme</a:t>
            </a:r>
          </a:p>
          <a:p>
            <a:endParaRPr lang="nb-NO" sz="1800" dirty="0"/>
          </a:p>
          <a:p>
            <a:r>
              <a:rPr lang="nb-NO" sz="1800" dirty="0"/>
              <a:t>Bagatellisere</a:t>
            </a:r>
          </a:p>
          <a:p>
            <a:endParaRPr lang="nb-NO" sz="1800" dirty="0"/>
          </a:p>
          <a:p>
            <a:r>
              <a:rPr lang="nb-NO" sz="1800" dirty="0"/>
              <a:t>Tillegge mobbeofferet egenskaper</a:t>
            </a:r>
          </a:p>
          <a:p>
            <a:endParaRPr lang="nb-NO" sz="1800" dirty="0"/>
          </a:p>
          <a:p>
            <a:r>
              <a:rPr lang="nb-NO" sz="1800" dirty="0"/>
              <a:t>Pulverisering av ansvar</a:t>
            </a:r>
          </a:p>
          <a:p>
            <a:endParaRPr lang="nb-NO" sz="1800" dirty="0"/>
          </a:p>
          <a:p>
            <a:r>
              <a:rPr lang="nb-NO" sz="1800" dirty="0"/>
              <a:t>Skjule seg bak humor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26015773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skape et inkluderende klasserom?</a:t>
            </a:r>
          </a:p>
        </p:txBody>
      </p:sp>
      <p:pic>
        <p:nvPicPr>
          <p:cNvPr id="4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0275" y="1284288"/>
            <a:ext cx="4682250" cy="3292475"/>
          </a:xfrm>
        </p:spPr>
      </p:pic>
    </p:spTree>
    <p:extLst>
      <p:ext uri="{BB962C8B-B14F-4D97-AF65-F5344CB8AC3E}">
        <p14:creationId xmlns:p14="http://schemas.microsoft.com/office/powerpoint/2010/main" val="3881159680"/>
      </p:ext>
    </p:extLst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Relasjonsbygging. </a:t>
            </a:r>
            <a:r>
              <a:rPr lang="nb-NO" dirty="0" err="1"/>
              <a:t>Wubbels</a:t>
            </a:r>
            <a:r>
              <a:rPr lang="nb-NO" dirty="0"/>
              <a:t> et al. 2015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8255" y="1121134"/>
            <a:ext cx="6257676" cy="373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578485"/>
      </p:ext>
    </p:extLst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Innspill til refleksjon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284558"/>
            <a:ext cx="7508108" cy="3514087"/>
          </a:xfrm>
        </p:spPr>
        <p:txBody>
          <a:bodyPr/>
          <a:lstStyle/>
          <a:p>
            <a:r>
              <a:rPr lang="nb-NO" dirty="0"/>
              <a:t>Hvilke tema har mest utviklingspotensial ved din skole når det gjelder å fange opp?</a:t>
            </a:r>
          </a:p>
          <a:p>
            <a:endParaRPr lang="nb-NO" dirty="0"/>
          </a:p>
          <a:p>
            <a:r>
              <a:rPr lang="nb-NO" dirty="0"/>
              <a:t>Hva med risikogruppene? Finnes en plan for oppfølging og beskyttelse?</a:t>
            </a:r>
          </a:p>
          <a:p>
            <a:endParaRPr lang="nb-NO" dirty="0"/>
          </a:p>
          <a:p>
            <a:r>
              <a:rPr lang="nb-NO" dirty="0"/>
              <a:t>Hva tenker dere om ressurskontroll teori?</a:t>
            </a:r>
          </a:p>
          <a:p>
            <a:endParaRPr lang="nb-NO" dirty="0"/>
          </a:p>
          <a:p>
            <a:r>
              <a:rPr lang="nb-NO" dirty="0"/>
              <a:t>Hvordan er kapasiteten generelt på din skole relatert til avdekking?</a:t>
            </a:r>
          </a:p>
        </p:txBody>
      </p:sp>
    </p:spTree>
    <p:extLst>
      <p:ext uri="{BB962C8B-B14F-4D97-AF65-F5344CB8AC3E}">
        <p14:creationId xmlns:p14="http://schemas.microsoft.com/office/powerpoint/2010/main" val="333870220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Profesjonelle læringsfelleskap (Stoll et al 2006)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100" dirty="0"/>
              <a:t>Felles verdier og visjoner</a:t>
            </a:r>
          </a:p>
          <a:p>
            <a:r>
              <a:rPr lang="nb-NO" sz="2100" dirty="0"/>
              <a:t>Kollektiv ansvarlighet</a:t>
            </a:r>
          </a:p>
          <a:p>
            <a:r>
              <a:rPr lang="nb-NO" sz="2100" dirty="0"/>
              <a:t>Profesjonelt reflekterende miljø</a:t>
            </a:r>
          </a:p>
          <a:p>
            <a:r>
              <a:rPr lang="nb-NO" sz="2100" dirty="0"/>
              <a:t>Samarbeid</a:t>
            </a:r>
          </a:p>
          <a:p>
            <a:r>
              <a:rPr lang="nb-NO" sz="2100" dirty="0"/>
              <a:t>Læring individuelt og kollektivt</a:t>
            </a:r>
          </a:p>
          <a:p>
            <a:endParaRPr lang="nb-NO" sz="2100" dirty="0"/>
          </a:p>
          <a:p>
            <a:r>
              <a:rPr lang="nb-NO" sz="2100" dirty="0"/>
              <a:t>Inkludering, tillit og nettverksbygging</a:t>
            </a:r>
          </a:p>
        </p:txBody>
      </p:sp>
    </p:spTree>
    <p:extLst>
      <p:ext uri="{BB962C8B-B14F-4D97-AF65-F5344CB8AC3E}">
        <p14:creationId xmlns:p14="http://schemas.microsoft.com/office/powerpoint/2010/main" val="161229483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Suksessfaktorer i organisasjonen ( </a:t>
            </a:r>
            <a:r>
              <a:rPr lang="nb-NO" dirty="0" err="1"/>
              <a:t>Rigby</a:t>
            </a:r>
            <a:r>
              <a:rPr lang="nb-NO" dirty="0"/>
              <a:t> 2012)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284559"/>
            <a:ext cx="7508108" cy="4241598"/>
          </a:xfrm>
        </p:spPr>
        <p:txBody>
          <a:bodyPr/>
          <a:lstStyle/>
          <a:p>
            <a:r>
              <a:rPr lang="nb-NO" b="1" dirty="0"/>
              <a:t>Whole </a:t>
            </a:r>
            <a:r>
              <a:rPr lang="nb-NO" b="1" dirty="0" err="1"/>
              <a:t>school</a:t>
            </a:r>
            <a:r>
              <a:rPr lang="nb-NO" b="1" dirty="0"/>
              <a:t> and </a:t>
            </a:r>
            <a:r>
              <a:rPr lang="nb-NO" b="1" dirty="0" err="1"/>
              <a:t>kindergarten</a:t>
            </a:r>
            <a:r>
              <a:rPr lang="nb-NO" b="1" dirty="0"/>
              <a:t> </a:t>
            </a:r>
            <a:r>
              <a:rPr lang="nb-NO" b="1" dirty="0" err="1"/>
              <a:t>approach</a:t>
            </a:r>
            <a:r>
              <a:rPr lang="nb-NO" b="1" dirty="0"/>
              <a:t>.</a:t>
            </a:r>
          </a:p>
          <a:p>
            <a:endParaRPr lang="nb-NO" b="1" dirty="0"/>
          </a:p>
          <a:p>
            <a:r>
              <a:rPr lang="nb-NO" b="1" dirty="0"/>
              <a:t>Universelle tiltak</a:t>
            </a:r>
          </a:p>
          <a:p>
            <a:r>
              <a:rPr lang="nb-NO" b="1" dirty="0"/>
              <a:t>Selekterte</a:t>
            </a:r>
          </a:p>
          <a:p>
            <a:r>
              <a:rPr lang="nb-NO" b="1" dirty="0"/>
              <a:t>Indikerte</a:t>
            </a:r>
          </a:p>
          <a:p>
            <a:r>
              <a:rPr lang="nb-NO" b="1" dirty="0"/>
              <a:t>Kapasitet på mobbetemaet</a:t>
            </a:r>
          </a:p>
          <a:p>
            <a:r>
              <a:rPr lang="nb-NO" b="1" dirty="0"/>
              <a:t>Foreldreinvolvering</a:t>
            </a:r>
          </a:p>
          <a:p>
            <a:r>
              <a:rPr lang="nb-NO" b="1" dirty="0"/>
              <a:t>Mange faktorer samtidig gir beste virkning</a:t>
            </a:r>
          </a:p>
          <a:p>
            <a:r>
              <a:rPr lang="nb-NO" b="1" dirty="0"/>
              <a:t>Skoleregler</a:t>
            </a:r>
          </a:p>
          <a:p>
            <a:r>
              <a:rPr lang="nb-NO" b="1" dirty="0"/>
              <a:t>Relasjonsbygging</a:t>
            </a:r>
          </a:p>
          <a:p>
            <a:r>
              <a:rPr lang="nb-NO" b="1" dirty="0"/>
              <a:t>Gripe inn</a:t>
            </a:r>
          </a:p>
        </p:txBody>
      </p:sp>
    </p:spTree>
    <p:extLst>
      <p:ext uri="{BB962C8B-B14F-4D97-AF65-F5344CB8AC3E}">
        <p14:creationId xmlns:p14="http://schemas.microsoft.com/office/powerpoint/2010/main" val="1700759524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000" dirty="0"/>
              <a:t>2.1Transformasjonsledelse– Leder - Ansatte  - utbytte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24502" y="1113588"/>
            <a:ext cx="6837374" cy="36724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 err="1">
                <a:solidFill>
                  <a:schemeClr val="bg2"/>
                </a:solidFill>
              </a:rPr>
              <a:t>Mulford</a:t>
            </a:r>
            <a:r>
              <a:rPr lang="nb-NO" dirty="0">
                <a:solidFill>
                  <a:schemeClr val="bg2"/>
                </a:solidFill>
              </a:rPr>
              <a:t>, </a:t>
            </a:r>
            <a:r>
              <a:rPr lang="nb-NO" dirty="0" err="1">
                <a:solidFill>
                  <a:schemeClr val="bg2"/>
                </a:solidFill>
              </a:rPr>
              <a:t>Silins</a:t>
            </a:r>
            <a:r>
              <a:rPr lang="nb-NO" dirty="0">
                <a:solidFill>
                  <a:schemeClr val="bg2"/>
                </a:solidFill>
              </a:rPr>
              <a:t> and </a:t>
            </a:r>
            <a:r>
              <a:rPr lang="nb-NO" dirty="0" err="1">
                <a:solidFill>
                  <a:schemeClr val="bg2"/>
                </a:solidFill>
              </a:rPr>
              <a:t>Leithwood</a:t>
            </a:r>
            <a:r>
              <a:rPr lang="nb-NO" dirty="0">
                <a:solidFill>
                  <a:schemeClr val="bg2"/>
                </a:solidFill>
              </a:rPr>
              <a:t> (2004)</a:t>
            </a:r>
          </a:p>
        </p:txBody>
      </p:sp>
      <p:sp>
        <p:nvSpPr>
          <p:cNvPr id="4" name="Avrundet rektangel 3"/>
          <p:cNvSpPr/>
          <p:nvPr/>
        </p:nvSpPr>
        <p:spPr bwMode="auto">
          <a:xfrm>
            <a:off x="1325152" y="2193708"/>
            <a:ext cx="1977708" cy="1458162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nb-NO" dirty="0"/>
              <a:t>Leders</a:t>
            </a:r>
          </a:p>
          <a:p>
            <a:pPr defTabSz="685800"/>
            <a:r>
              <a:rPr lang="nb-NO" dirty="0"/>
              <a:t>transformasjons </a:t>
            </a:r>
          </a:p>
          <a:p>
            <a:pPr defTabSz="685800"/>
            <a:r>
              <a:rPr lang="nb-NO" dirty="0"/>
              <a:t>ledelse</a:t>
            </a:r>
            <a:endParaRPr lang="nb-NO" dirty="0">
              <a:latin typeface="Times" charset="0"/>
            </a:endParaRPr>
          </a:p>
        </p:txBody>
      </p:sp>
      <p:cxnSp>
        <p:nvCxnSpPr>
          <p:cNvPr id="6" name="Rett linje 5"/>
          <p:cNvCxnSpPr/>
          <p:nvPr/>
        </p:nvCxnSpPr>
        <p:spPr bwMode="auto">
          <a:xfrm>
            <a:off x="4193958" y="2895786"/>
            <a:ext cx="7560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Avrundet rektangel 6"/>
          <p:cNvSpPr/>
          <p:nvPr/>
        </p:nvSpPr>
        <p:spPr bwMode="auto">
          <a:xfrm>
            <a:off x="4565128" y="2301720"/>
            <a:ext cx="1113995" cy="1350150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nb-NO" dirty="0">
                <a:latin typeface="Times" charset="0"/>
              </a:rPr>
              <a:t>Ansattes arbeid</a:t>
            </a:r>
          </a:p>
          <a:p>
            <a:pPr defTabSz="685800"/>
            <a:r>
              <a:rPr lang="nb-NO" dirty="0">
                <a:latin typeface="Times" charset="0"/>
              </a:rPr>
              <a:t>Kapasitet</a:t>
            </a:r>
          </a:p>
          <a:p>
            <a:pPr defTabSz="685800"/>
            <a:r>
              <a:rPr lang="nb-NO" dirty="0" err="1">
                <a:latin typeface="Times" charset="0"/>
              </a:rPr>
              <a:t>Efficacy</a:t>
            </a:r>
            <a:endParaRPr lang="nb-NO" dirty="0">
              <a:latin typeface="Times" charset="0"/>
            </a:endParaRPr>
          </a:p>
        </p:txBody>
      </p:sp>
      <p:cxnSp>
        <p:nvCxnSpPr>
          <p:cNvPr id="9" name="Rett linje 8"/>
          <p:cNvCxnSpPr/>
          <p:nvPr/>
        </p:nvCxnSpPr>
        <p:spPr bwMode="auto">
          <a:xfrm>
            <a:off x="5382090" y="2301720"/>
            <a:ext cx="8100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Rett linje 17"/>
          <p:cNvCxnSpPr>
            <a:stCxn id="7" idx="3"/>
          </p:cNvCxnSpPr>
          <p:nvPr/>
        </p:nvCxnSpPr>
        <p:spPr bwMode="auto">
          <a:xfrm flipV="1">
            <a:off x="5679123" y="2949792"/>
            <a:ext cx="560192" cy="270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Rett linje 19"/>
          <p:cNvCxnSpPr/>
          <p:nvPr/>
        </p:nvCxnSpPr>
        <p:spPr bwMode="auto">
          <a:xfrm>
            <a:off x="5652120" y="3597864"/>
            <a:ext cx="7560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kstSylinder 22"/>
          <p:cNvSpPr txBox="1"/>
          <p:nvPr/>
        </p:nvSpPr>
        <p:spPr>
          <a:xfrm>
            <a:off x="6239315" y="2139702"/>
            <a:ext cx="1822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Selvoppfattelse</a:t>
            </a:r>
          </a:p>
        </p:txBody>
      </p:sp>
      <p:sp>
        <p:nvSpPr>
          <p:cNvPr id="24" name="TekstSylinder 23"/>
          <p:cNvSpPr txBox="1"/>
          <p:nvPr/>
        </p:nvSpPr>
        <p:spPr>
          <a:xfrm>
            <a:off x="6300192" y="29497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Deltakelse</a:t>
            </a:r>
          </a:p>
        </p:txBody>
      </p:sp>
      <p:sp>
        <p:nvSpPr>
          <p:cNvPr id="25" name="TekstSylinder 24"/>
          <p:cNvSpPr txBox="1"/>
          <p:nvPr/>
        </p:nvSpPr>
        <p:spPr>
          <a:xfrm>
            <a:off x="6408204" y="3597864"/>
            <a:ext cx="1458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Trivsel</a:t>
            </a:r>
          </a:p>
        </p:txBody>
      </p:sp>
      <p:cxnSp>
        <p:nvCxnSpPr>
          <p:cNvPr id="29" name="Rett linje 28"/>
          <p:cNvCxnSpPr/>
          <p:nvPr/>
        </p:nvCxnSpPr>
        <p:spPr bwMode="auto">
          <a:xfrm>
            <a:off x="3289357" y="3003798"/>
            <a:ext cx="3780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Ellipse 34"/>
          <p:cNvSpPr/>
          <p:nvPr/>
        </p:nvSpPr>
        <p:spPr bwMode="auto">
          <a:xfrm>
            <a:off x="3363736" y="2355726"/>
            <a:ext cx="1181261" cy="102611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nb-NO" dirty="0">
                <a:latin typeface="Times" charset="0"/>
              </a:rPr>
              <a:t>Organi</a:t>
            </a:r>
          </a:p>
          <a:p>
            <a:pPr defTabSz="685800"/>
            <a:r>
              <a:rPr lang="nb-NO" dirty="0">
                <a:latin typeface="Times" charset="0"/>
              </a:rPr>
              <a:t>sasjons</a:t>
            </a:r>
          </a:p>
          <a:p>
            <a:pPr defTabSz="685800"/>
            <a:r>
              <a:rPr lang="nb-NO" dirty="0">
                <a:latin typeface="Times" charset="0"/>
              </a:rPr>
              <a:t>læring</a:t>
            </a:r>
          </a:p>
        </p:txBody>
      </p:sp>
      <p:sp>
        <p:nvSpPr>
          <p:cNvPr id="36" name="Rektangel 35"/>
          <p:cNvSpPr/>
          <p:nvPr/>
        </p:nvSpPr>
        <p:spPr bwMode="auto">
          <a:xfrm>
            <a:off x="2573778" y="4083918"/>
            <a:ext cx="1026114" cy="70207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nb-NO" dirty="0">
                <a:solidFill>
                  <a:schemeClr val="bg1"/>
                </a:solidFill>
                <a:latin typeface="Times" charset="0"/>
              </a:rPr>
              <a:t>Ansattes ledelse</a:t>
            </a:r>
          </a:p>
        </p:txBody>
      </p:sp>
      <p:cxnSp>
        <p:nvCxnSpPr>
          <p:cNvPr id="38" name="Rett linje 37"/>
          <p:cNvCxnSpPr/>
          <p:nvPr/>
        </p:nvCxnSpPr>
        <p:spPr bwMode="auto">
          <a:xfrm>
            <a:off x="2735796" y="3651870"/>
            <a:ext cx="0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Rett linje 39"/>
          <p:cNvCxnSpPr>
            <a:stCxn id="36" idx="0"/>
          </p:cNvCxnSpPr>
          <p:nvPr/>
        </p:nvCxnSpPr>
        <p:spPr bwMode="auto">
          <a:xfrm flipV="1">
            <a:off x="3086835" y="3327834"/>
            <a:ext cx="405045" cy="7560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ektangel 40"/>
          <p:cNvSpPr/>
          <p:nvPr/>
        </p:nvSpPr>
        <p:spPr bwMode="auto">
          <a:xfrm>
            <a:off x="2087724" y="1545636"/>
            <a:ext cx="1242138" cy="54006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nb-NO" dirty="0">
                <a:solidFill>
                  <a:schemeClr val="bg1"/>
                </a:solidFill>
                <a:latin typeface="Times" charset="0"/>
              </a:rPr>
              <a:t>Kommunalt fokus</a:t>
            </a:r>
          </a:p>
        </p:txBody>
      </p:sp>
      <p:sp>
        <p:nvSpPr>
          <p:cNvPr id="42" name="Rektangel 41"/>
          <p:cNvSpPr/>
          <p:nvPr/>
        </p:nvSpPr>
        <p:spPr bwMode="auto">
          <a:xfrm>
            <a:off x="3491880" y="1545636"/>
            <a:ext cx="1188132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nb-NO">
              <a:latin typeface="Times" charset="0"/>
            </a:endParaRPr>
          </a:p>
        </p:txBody>
      </p:sp>
      <p:sp>
        <p:nvSpPr>
          <p:cNvPr id="43" name="TekstSylinder 42"/>
          <p:cNvSpPr txBox="1"/>
          <p:nvPr/>
        </p:nvSpPr>
        <p:spPr>
          <a:xfrm>
            <a:off x="3437873" y="1491631"/>
            <a:ext cx="1215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Team</a:t>
            </a:r>
          </a:p>
          <a:p>
            <a:r>
              <a:rPr lang="nb-NO" dirty="0">
                <a:solidFill>
                  <a:schemeClr val="bg1"/>
                </a:solidFill>
              </a:rPr>
              <a:t>ledelse</a:t>
            </a:r>
          </a:p>
        </p:txBody>
      </p:sp>
      <p:cxnSp>
        <p:nvCxnSpPr>
          <p:cNvPr id="45" name="Rett linje 44"/>
          <p:cNvCxnSpPr/>
          <p:nvPr/>
        </p:nvCxnSpPr>
        <p:spPr bwMode="auto">
          <a:xfrm flipH="1" flipV="1">
            <a:off x="2668288" y="2013222"/>
            <a:ext cx="81009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Rett linje 46"/>
          <p:cNvCxnSpPr/>
          <p:nvPr/>
        </p:nvCxnSpPr>
        <p:spPr bwMode="auto">
          <a:xfrm flipV="1">
            <a:off x="3211686" y="2121234"/>
            <a:ext cx="432048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Rett linje 49"/>
          <p:cNvCxnSpPr>
            <a:endCxn id="35" idx="0"/>
          </p:cNvCxnSpPr>
          <p:nvPr/>
        </p:nvCxnSpPr>
        <p:spPr bwMode="auto">
          <a:xfrm>
            <a:off x="3815916" y="2193708"/>
            <a:ext cx="138451" cy="162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Avrundet rektangel 50"/>
          <p:cNvSpPr/>
          <p:nvPr/>
        </p:nvSpPr>
        <p:spPr bwMode="auto">
          <a:xfrm>
            <a:off x="6354198" y="1491630"/>
            <a:ext cx="1225860" cy="648072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nb-NO" dirty="0">
                <a:solidFill>
                  <a:srgbClr val="002060"/>
                </a:solidFill>
                <a:latin typeface="Times" charset="0"/>
              </a:rPr>
              <a:t>Barn-</a:t>
            </a:r>
          </a:p>
          <a:p>
            <a:pPr defTabSz="685800"/>
            <a:r>
              <a:rPr lang="nb-NO" dirty="0">
                <a:solidFill>
                  <a:srgbClr val="002060"/>
                </a:solidFill>
              </a:rPr>
              <a:t>utbytte</a:t>
            </a:r>
            <a:endParaRPr lang="nb-NO" dirty="0">
              <a:solidFill>
                <a:srgbClr val="002060"/>
              </a:solidFill>
              <a:latin typeface="Times" charset="0"/>
            </a:endParaRPr>
          </a:p>
        </p:txBody>
      </p:sp>
      <p:sp>
        <p:nvSpPr>
          <p:cNvPr id="52" name="Rektangel 51"/>
          <p:cNvSpPr/>
          <p:nvPr/>
        </p:nvSpPr>
        <p:spPr bwMode="auto">
          <a:xfrm>
            <a:off x="3923927" y="4083918"/>
            <a:ext cx="1387543" cy="70207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nb-NO" dirty="0">
                <a:solidFill>
                  <a:schemeClr val="bg1"/>
                </a:solidFill>
                <a:latin typeface="Times" charset="0"/>
              </a:rPr>
              <a:t>Personell</a:t>
            </a:r>
          </a:p>
          <a:p>
            <a:pPr defTabSz="685800"/>
            <a:r>
              <a:rPr lang="nb-NO" dirty="0">
                <a:solidFill>
                  <a:schemeClr val="bg1"/>
                </a:solidFill>
              </a:rPr>
              <a:t>verdsetting</a:t>
            </a:r>
            <a:endParaRPr lang="nb-NO" dirty="0">
              <a:solidFill>
                <a:schemeClr val="bg1"/>
              </a:solidFill>
              <a:latin typeface="Times" charset="0"/>
            </a:endParaRPr>
          </a:p>
        </p:txBody>
      </p:sp>
      <p:cxnSp>
        <p:nvCxnSpPr>
          <p:cNvPr id="54" name="Rett linje 53"/>
          <p:cNvCxnSpPr>
            <a:stCxn id="36" idx="3"/>
            <a:endCxn id="52" idx="1"/>
          </p:cNvCxnSpPr>
          <p:nvPr/>
        </p:nvCxnSpPr>
        <p:spPr bwMode="auto">
          <a:xfrm>
            <a:off x="3599892" y="4434957"/>
            <a:ext cx="3240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Rett linje 55"/>
          <p:cNvCxnSpPr>
            <a:stCxn id="52" idx="0"/>
          </p:cNvCxnSpPr>
          <p:nvPr/>
        </p:nvCxnSpPr>
        <p:spPr bwMode="auto">
          <a:xfrm flipV="1">
            <a:off x="4544997" y="3597864"/>
            <a:ext cx="297033" cy="4860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91951102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KAPASITET </a:t>
            </a:r>
            <a:r>
              <a:rPr lang="nb-NO" dirty="0" err="1"/>
              <a:t>Flaspohler</a:t>
            </a:r>
            <a:r>
              <a:rPr lang="nb-NO" dirty="0"/>
              <a:t> et al 2008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284558"/>
            <a:ext cx="7508108" cy="3858941"/>
          </a:xfrm>
        </p:spPr>
        <p:txBody>
          <a:bodyPr/>
          <a:lstStyle/>
          <a:p>
            <a:r>
              <a:rPr lang="nb-NO" sz="4400" dirty="0"/>
              <a:t>Kompetanse</a:t>
            </a:r>
          </a:p>
          <a:p>
            <a:endParaRPr lang="nb-NO" sz="4400" dirty="0"/>
          </a:p>
          <a:p>
            <a:r>
              <a:rPr lang="nb-NO" sz="4400" dirty="0"/>
              <a:t>Motivasjon</a:t>
            </a:r>
          </a:p>
          <a:p>
            <a:endParaRPr lang="nb-NO" sz="4400" dirty="0"/>
          </a:p>
          <a:p>
            <a:r>
              <a:rPr lang="nb-NO" sz="4400" dirty="0"/>
              <a:t>Verdinivå</a:t>
            </a:r>
          </a:p>
        </p:txBody>
      </p:sp>
    </p:spTree>
    <p:extLst>
      <p:ext uri="{BB962C8B-B14F-4D97-AF65-F5344CB8AC3E}">
        <p14:creationId xmlns:p14="http://schemas.microsoft.com/office/powerpoint/2010/main" val="1669316342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Avdekking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Forstå mekanismene: hva se etter, hvordan fange opp?</a:t>
            </a:r>
          </a:p>
          <a:p>
            <a:r>
              <a:rPr lang="nb-NO" dirty="0"/>
              <a:t>Hvem utgjør risikogruppene?</a:t>
            </a:r>
          </a:p>
          <a:p>
            <a:r>
              <a:rPr lang="nb-NO" dirty="0"/>
              <a:t>Relatert til god klasseledelse</a:t>
            </a:r>
          </a:p>
          <a:p>
            <a:r>
              <a:rPr lang="nb-NO" dirty="0"/>
              <a:t>Sensitivitet</a:t>
            </a:r>
          </a:p>
          <a:p>
            <a:r>
              <a:rPr lang="nb-NO" dirty="0"/>
              <a:t>Perspektivtaking</a:t>
            </a:r>
          </a:p>
          <a:p>
            <a:r>
              <a:rPr lang="nb-NO" dirty="0"/>
              <a:t>Spekter</a:t>
            </a:r>
          </a:p>
          <a:p>
            <a:r>
              <a:rPr lang="nb-NO" dirty="0"/>
              <a:t>Innblikk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8271796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Begrepene mobbing og krenkelse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 skole betyr mobbing:</a:t>
            </a:r>
          </a:p>
          <a:p>
            <a:r>
              <a:rPr lang="nb-NO" dirty="0"/>
              <a:t>Negative handlinger</a:t>
            </a:r>
          </a:p>
          <a:p>
            <a:r>
              <a:rPr lang="nb-NO" dirty="0"/>
              <a:t>Makt avmakt</a:t>
            </a:r>
          </a:p>
          <a:p>
            <a:r>
              <a:rPr lang="nb-NO" dirty="0"/>
              <a:t>Repeterende atferd</a:t>
            </a:r>
          </a:p>
          <a:p>
            <a:endParaRPr lang="nb-NO" dirty="0"/>
          </a:p>
          <a:p>
            <a:r>
              <a:rPr lang="nb-NO" dirty="0"/>
              <a:t>Annen forståelse i barnehage</a:t>
            </a:r>
          </a:p>
          <a:p>
            <a:endParaRPr lang="nb-NO" dirty="0"/>
          </a:p>
          <a:p>
            <a:r>
              <a:rPr lang="nb-NO" dirty="0"/>
              <a:t>Krenkelse er sterkt relatert til mobbing</a:t>
            </a:r>
          </a:p>
        </p:txBody>
      </p:sp>
    </p:spTree>
    <p:extLst>
      <p:ext uri="{BB962C8B-B14F-4D97-AF65-F5344CB8AC3E}">
        <p14:creationId xmlns:p14="http://schemas.microsoft.com/office/powerpoint/2010/main" val="1957233453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mal Laeringsmiljosenteret">
  <a:themeElements>
    <a:clrScheme name="UiS 2013">
      <a:dk1>
        <a:sysClr val="windowText" lastClr="000000"/>
      </a:dk1>
      <a:lt1>
        <a:sysClr val="window" lastClr="FFFFFF"/>
      </a:lt1>
      <a:dk2>
        <a:srgbClr val="194377"/>
      </a:dk2>
      <a:lt2>
        <a:srgbClr val="E4E9EF"/>
      </a:lt2>
      <a:accent1>
        <a:srgbClr val="194377"/>
      </a:accent1>
      <a:accent2>
        <a:srgbClr val="EE4A9A"/>
      </a:accent2>
      <a:accent3>
        <a:srgbClr val="319BD1"/>
      </a:accent3>
      <a:accent4>
        <a:srgbClr val="F47B1F"/>
      </a:accent4>
      <a:accent5>
        <a:srgbClr val="92AA33"/>
      </a:accent5>
      <a:accent6>
        <a:srgbClr val="826B64"/>
      </a:accent6>
      <a:hlink>
        <a:srgbClr val="319BD1"/>
      </a:hlink>
      <a:folHlink>
        <a:srgbClr val="B2B2B2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19A895C5-1C59-48AB-BFA6-1BB92B36892F}" vid="{DECF88AB-4465-4E51-A62D-174A0A475D0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 nor</Template>
  <TotalTime>19094</TotalTime>
  <Words>985</Words>
  <Application>Microsoft Office PowerPoint</Application>
  <PresentationFormat>Skjermfremvisning (16:9)</PresentationFormat>
  <Paragraphs>285</Paragraphs>
  <Slides>34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34</vt:i4>
      </vt:variant>
    </vt:vector>
  </HeadingPairs>
  <TitlesOfParts>
    <vt:vector size="43" baseType="lpstr">
      <vt:lpstr>Arial</vt:lpstr>
      <vt:lpstr>Calibri</vt:lpstr>
      <vt:lpstr>Courier New</vt:lpstr>
      <vt:lpstr>Soho Gothic Std</vt:lpstr>
      <vt:lpstr>Times</vt:lpstr>
      <vt:lpstr>Times New Roman</vt:lpstr>
      <vt:lpstr>Trebuchet MS</vt:lpstr>
      <vt:lpstr>Wingdings</vt:lpstr>
      <vt:lpstr>PPmal Laeringsmiljosenteret</vt:lpstr>
      <vt:lpstr>Mobbing: avdekking – temaforståelse – tiltak - forebygging</vt:lpstr>
      <vt:lpstr>Gapet mellom teori og praksis</vt:lpstr>
      <vt:lpstr>Endringer i organisasjonen. Fixsen mfl 2005</vt:lpstr>
      <vt:lpstr>Profesjonelle læringsfelleskap (Stoll et al 2006) </vt:lpstr>
      <vt:lpstr>Suksessfaktorer i organisasjonen ( Rigby 2012)</vt:lpstr>
      <vt:lpstr>2.1Transformasjonsledelse– Leder - Ansatte  - utbytte</vt:lpstr>
      <vt:lpstr>KAPASITET Flaspohler et al 2008</vt:lpstr>
      <vt:lpstr>Avdekking</vt:lpstr>
      <vt:lpstr>Begrepene mobbing og krenkelse</vt:lpstr>
      <vt:lpstr>Mobbing i barnehagen Lund og Helgeland 2016. Grunnlagsdokument.</vt:lpstr>
      <vt:lpstr>Den vanskelige intensjonen</vt:lpstr>
      <vt:lpstr>Ressurs kontroll teori ( Hawley 2007) En måte å forstå mobbing på…</vt:lpstr>
      <vt:lpstr>To hoved strategier</vt:lpstr>
      <vt:lpstr>Fire varianter</vt:lpstr>
      <vt:lpstr>Utestengning psykologiske mekanismer</vt:lpstr>
      <vt:lpstr>Mobbingens Dynamikk </vt:lpstr>
      <vt:lpstr>Hvem utgjør risikogruppene?</vt:lpstr>
      <vt:lpstr>Hvem utøver? Hvor ser vi?</vt:lpstr>
      <vt:lpstr>PowerPoint-presentasjon</vt:lpstr>
      <vt:lpstr>Autoritative klima Cornell et al 2016</vt:lpstr>
      <vt:lpstr>Det autoritative perspektivet (Baumrind 1991)</vt:lpstr>
      <vt:lpstr>Tiltak: de som ha blitt utsatt for mobbing</vt:lpstr>
      <vt:lpstr>Tiltak: de som mobber og selv blir mobbet. Bully victims</vt:lpstr>
      <vt:lpstr>Tiltak: de som utøver</vt:lpstr>
      <vt:lpstr>Implementeringsplan</vt:lpstr>
      <vt:lpstr>Kjernekomponenter i Inkluderende barnehage og skolemiljø</vt:lpstr>
      <vt:lpstr>Fange opp</vt:lpstr>
      <vt:lpstr>Klasseledelse – relatert til avdekking</vt:lpstr>
      <vt:lpstr>Innblikk – et observasjonsverktøy</vt:lpstr>
      <vt:lpstr>Spekter</vt:lpstr>
      <vt:lpstr>Legitimeringsprosesser</vt:lpstr>
      <vt:lpstr>Hvordan skape et inkluderende klasserom?</vt:lpstr>
      <vt:lpstr>Relasjonsbygging. Wubbels et al. 2015</vt:lpstr>
      <vt:lpstr>Innspill til refleksjon</vt:lpstr>
    </vt:vector>
  </TitlesOfParts>
  <Company>Universitetet i Stavanger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 høre til – senterets arbeid og tanker</dc:title>
  <dc:creator>Unni Vere Midthassel</dc:creator>
  <cp:lastModifiedBy>Nina Nygård Magnussen</cp:lastModifiedBy>
  <cp:revision>104</cp:revision>
  <cp:lastPrinted>2015-10-29T06:27:15Z</cp:lastPrinted>
  <dcterms:created xsi:type="dcterms:W3CDTF">2015-10-15T08:16:20Z</dcterms:created>
  <dcterms:modified xsi:type="dcterms:W3CDTF">2018-03-07T13:35:33Z</dcterms:modified>
</cp:coreProperties>
</file>